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147475745" r:id="rId6"/>
    <p:sldId id="258" r:id="rId7"/>
    <p:sldId id="2147475744" r:id="rId8"/>
    <p:sldId id="2147475742" r:id="rId9"/>
    <p:sldId id="2147475735" r:id="rId10"/>
    <p:sldId id="214747574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CD3"/>
    <a:srgbClr val="084F6A"/>
    <a:srgbClr val="384048"/>
    <a:srgbClr val="F15D2A"/>
    <a:srgbClr val="99CC00"/>
    <a:srgbClr val="1A2653"/>
    <a:srgbClr val="ED1C24"/>
    <a:srgbClr val="8047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5" d="100"/>
          <a:sy n="105" d="100"/>
        </p:scale>
        <p:origin x="79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26CCF-3CFD-487B-A956-73D2A1DAB1A2}"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51B2B-93B2-4CC1-ABEC-C5CFA9AE9E72}" type="slidenum">
              <a:rPr lang="en-US" smtClean="0"/>
              <a:t>‹#›</a:t>
            </a:fld>
            <a:endParaRPr lang="en-US"/>
          </a:p>
        </p:txBody>
      </p:sp>
    </p:spTree>
    <p:extLst>
      <p:ext uri="{BB962C8B-B14F-4D97-AF65-F5344CB8AC3E}">
        <p14:creationId xmlns:p14="http://schemas.microsoft.com/office/powerpoint/2010/main" val="4214851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1B2B-93B2-4CC1-ABEC-C5CFA9AE9E72}" type="slidenum">
              <a:rPr lang="en-US" smtClean="0"/>
              <a:t>1</a:t>
            </a:fld>
            <a:endParaRPr lang="en-US"/>
          </a:p>
        </p:txBody>
      </p:sp>
    </p:spTree>
    <p:extLst>
      <p:ext uri="{BB962C8B-B14F-4D97-AF65-F5344CB8AC3E}">
        <p14:creationId xmlns:p14="http://schemas.microsoft.com/office/powerpoint/2010/main" val="286013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51B2B-93B2-4CC1-ABEC-C5CFA9AE9E72}" type="slidenum">
              <a:rPr lang="en-US" smtClean="0"/>
              <a:t>5</a:t>
            </a:fld>
            <a:endParaRPr lang="en-US"/>
          </a:p>
        </p:txBody>
      </p:sp>
    </p:spTree>
    <p:extLst>
      <p:ext uri="{BB962C8B-B14F-4D97-AF65-F5344CB8AC3E}">
        <p14:creationId xmlns:p14="http://schemas.microsoft.com/office/powerpoint/2010/main" val="88812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42D33-65FB-9348-E90F-6802347252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78E845-D84B-D4DB-D11E-0BAAD7660D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F9EA5D-2538-B013-C22B-31A753A19DE4}"/>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5" name="Footer Placeholder 4">
            <a:extLst>
              <a:ext uri="{FF2B5EF4-FFF2-40B4-BE49-F238E27FC236}">
                <a16:creationId xmlns:a16="http://schemas.microsoft.com/office/drawing/2014/main" id="{C1D933AF-916E-B1D1-9F38-CBA3B55F0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F2349-30A1-C9B0-E55D-BC6F7605B822}"/>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212567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25F0-6152-8A57-1DC9-BC0D383037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8EAD15-9260-D90A-5590-F171F3F059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1FCB2-B9BB-DBC7-3F83-6B23B6A9D489}"/>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5" name="Footer Placeholder 4">
            <a:extLst>
              <a:ext uri="{FF2B5EF4-FFF2-40B4-BE49-F238E27FC236}">
                <a16:creationId xmlns:a16="http://schemas.microsoft.com/office/drawing/2014/main" id="{8278F752-8808-5D50-9545-FCE098F5C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F7167-6AEC-3AED-4D6D-3A7379756A1C}"/>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360569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DB9E75-E234-404E-3445-F2B28D319B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0625C5-39F7-258F-E7C7-53C05FFB81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CDF3B-AD73-50A3-E0E6-2353F9DC7561}"/>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5" name="Footer Placeholder 4">
            <a:extLst>
              <a:ext uri="{FF2B5EF4-FFF2-40B4-BE49-F238E27FC236}">
                <a16:creationId xmlns:a16="http://schemas.microsoft.com/office/drawing/2014/main" id="{7D77E173-F9A4-10B1-0454-669DA3B9C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F2F62-539F-2C79-AE6E-B474369F4DE7}"/>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366453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0788-85F2-5C72-BA55-9F94F53DC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6A2C0-3DCF-D634-D1CE-9F76C6A97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1A546-D6E2-9D17-0011-790EF62FF272}"/>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5" name="Footer Placeholder 4">
            <a:extLst>
              <a:ext uri="{FF2B5EF4-FFF2-40B4-BE49-F238E27FC236}">
                <a16:creationId xmlns:a16="http://schemas.microsoft.com/office/drawing/2014/main" id="{CC5D784E-CFE6-07B2-CDAB-827628EFC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9C6A5-318C-D304-5BC5-ECBB9263C374}"/>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259182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7E19-5D0A-9DA1-E121-1DC364DE75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E7DE99-BDF9-E078-E7D0-0CBA203577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DA299B-C09F-C47D-76C9-B325481C69CF}"/>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5" name="Footer Placeholder 4">
            <a:extLst>
              <a:ext uri="{FF2B5EF4-FFF2-40B4-BE49-F238E27FC236}">
                <a16:creationId xmlns:a16="http://schemas.microsoft.com/office/drawing/2014/main" id="{C8786C2C-1169-83BC-BD8E-F7B1EAB9B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92F43-6DBA-52C5-91BB-61C5EC6AC0D4}"/>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59740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7556-D3BB-3E2B-6F9A-EEEBCE16B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FB591-C0D2-E019-E3E1-E89D20A9C3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67EF6-4228-D037-C070-C932E4C911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720DAD-DEAD-5216-D638-D13977F54C24}"/>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6" name="Footer Placeholder 5">
            <a:extLst>
              <a:ext uri="{FF2B5EF4-FFF2-40B4-BE49-F238E27FC236}">
                <a16:creationId xmlns:a16="http://schemas.microsoft.com/office/drawing/2014/main" id="{1936E4ED-2F63-C04B-4C51-FDCB3F5F0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6EA5A-F678-1147-60CC-9CAC7581AD31}"/>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445964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AF4D-43DD-D799-34C8-1DD584BC82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4906DB-6CE6-D32F-6999-3D895168C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71F4C-3925-9020-D28C-78C042ED34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C3798-97B6-F426-1ACF-81609F692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DB5B8F-2499-F397-4465-09F1BD1C6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2323B8-17A5-C985-CF20-AA6AA945C203}"/>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8" name="Footer Placeholder 7">
            <a:extLst>
              <a:ext uri="{FF2B5EF4-FFF2-40B4-BE49-F238E27FC236}">
                <a16:creationId xmlns:a16="http://schemas.microsoft.com/office/drawing/2014/main" id="{E9424C8B-4383-9E65-A611-4904B63EFE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B7419-36CA-4C26-D264-F562DA86E4A5}"/>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1993015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5011-07C7-962D-8808-4B94364BE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E907CF-5E24-20BA-0D40-40354D9E6860}"/>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4" name="Footer Placeholder 3">
            <a:extLst>
              <a:ext uri="{FF2B5EF4-FFF2-40B4-BE49-F238E27FC236}">
                <a16:creationId xmlns:a16="http://schemas.microsoft.com/office/drawing/2014/main" id="{F2B1F5B0-0A46-C550-F8EC-696255DA37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191C1-578D-3A9D-7FDF-6F39F7751F69}"/>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406864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1FE6DB-D61D-6BDC-006C-C91BBB952E95}"/>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3" name="Footer Placeholder 2">
            <a:extLst>
              <a:ext uri="{FF2B5EF4-FFF2-40B4-BE49-F238E27FC236}">
                <a16:creationId xmlns:a16="http://schemas.microsoft.com/office/drawing/2014/main" id="{DC9E27B7-5C81-6747-B104-70DB63E6E7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FE6E5-599A-F103-1D73-5B0931197449}"/>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113664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D160-39D1-A49A-A523-F83C490B54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C5E3F7-99BE-8654-C0FA-02CF395D3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220D6F-0EFF-FB70-E088-1CCDE817E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BC1C4D-D887-CE1B-281C-F50679F1EC13}"/>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6" name="Footer Placeholder 5">
            <a:extLst>
              <a:ext uri="{FF2B5EF4-FFF2-40B4-BE49-F238E27FC236}">
                <a16:creationId xmlns:a16="http://schemas.microsoft.com/office/drawing/2014/main" id="{8542AA2D-5C95-D82F-2E6C-6A2F8ACBA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15D3A-00B4-FA93-81AA-240226FA4FEA}"/>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144724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E4FE-9491-9E59-799A-B77A14B32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6DEC0F-E62B-2147-0817-BEDA88C88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C0FDF5-0AA6-6DCB-854C-5E9CC0C49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43F84-76AF-4F9F-A084-CA982B7C3FED}"/>
              </a:ext>
            </a:extLst>
          </p:cNvPr>
          <p:cNvSpPr>
            <a:spLocks noGrp="1"/>
          </p:cNvSpPr>
          <p:nvPr>
            <p:ph type="dt" sz="half" idx="10"/>
          </p:nvPr>
        </p:nvSpPr>
        <p:spPr/>
        <p:txBody>
          <a:bodyPr/>
          <a:lstStyle/>
          <a:p>
            <a:fld id="{D5E736A5-DBB5-4256-9950-5347AE0C2C0E}" type="datetimeFigureOut">
              <a:rPr lang="en-US" smtClean="0"/>
              <a:t>10/22/2024</a:t>
            </a:fld>
            <a:endParaRPr lang="en-US"/>
          </a:p>
        </p:txBody>
      </p:sp>
      <p:sp>
        <p:nvSpPr>
          <p:cNvPr id="6" name="Footer Placeholder 5">
            <a:extLst>
              <a:ext uri="{FF2B5EF4-FFF2-40B4-BE49-F238E27FC236}">
                <a16:creationId xmlns:a16="http://schemas.microsoft.com/office/drawing/2014/main" id="{288F2F92-76BE-4164-C5D9-446D6B2EAE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417CD-5068-CFAD-D716-1194C73C6655}"/>
              </a:ext>
            </a:extLst>
          </p:cNvPr>
          <p:cNvSpPr>
            <a:spLocks noGrp="1"/>
          </p:cNvSpPr>
          <p:nvPr>
            <p:ph type="sldNum" sz="quarter" idx="12"/>
          </p:nvPr>
        </p:nvSpPr>
        <p:spPr/>
        <p:txBody>
          <a:bodyPr/>
          <a:lstStyle/>
          <a:p>
            <a:fld id="{3BAE492C-93AD-45A2-AEC3-9BD9CE540145}" type="slidenum">
              <a:rPr lang="en-US" smtClean="0"/>
              <a:t>‹#›</a:t>
            </a:fld>
            <a:endParaRPr lang="en-US"/>
          </a:p>
        </p:txBody>
      </p:sp>
    </p:spTree>
    <p:extLst>
      <p:ext uri="{BB962C8B-B14F-4D97-AF65-F5344CB8AC3E}">
        <p14:creationId xmlns:p14="http://schemas.microsoft.com/office/powerpoint/2010/main" val="3088852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025F4C-2A11-7927-7BCF-5C6EA80BDF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F0406-AFFD-1A57-0109-2EBE7B5A2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A7448-D2AC-F8BA-2357-68A6793F4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E736A5-DBB5-4256-9950-5347AE0C2C0E}" type="datetimeFigureOut">
              <a:rPr lang="en-US" smtClean="0"/>
              <a:t>10/22/2024</a:t>
            </a:fld>
            <a:endParaRPr lang="en-US"/>
          </a:p>
        </p:txBody>
      </p:sp>
      <p:sp>
        <p:nvSpPr>
          <p:cNvPr id="5" name="Footer Placeholder 4">
            <a:extLst>
              <a:ext uri="{FF2B5EF4-FFF2-40B4-BE49-F238E27FC236}">
                <a16:creationId xmlns:a16="http://schemas.microsoft.com/office/drawing/2014/main" id="{47F0171F-1662-C077-0BB6-4A97DB42D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BDBCAB-8A49-3A9A-6829-633683BC8E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AE492C-93AD-45A2-AEC3-9BD9CE540145}" type="slidenum">
              <a:rPr lang="en-US" smtClean="0"/>
              <a:t>‹#›</a:t>
            </a:fld>
            <a:endParaRPr lang="en-US"/>
          </a:p>
        </p:txBody>
      </p:sp>
    </p:spTree>
    <p:extLst>
      <p:ext uri="{BB962C8B-B14F-4D97-AF65-F5344CB8AC3E}">
        <p14:creationId xmlns:p14="http://schemas.microsoft.com/office/powerpoint/2010/main" val="1812070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F941-B642-E1C6-EDC8-B4C98F47CCEB}"/>
              </a:ext>
            </a:extLst>
          </p:cNvPr>
          <p:cNvSpPr/>
          <p:nvPr/>
        </p:nvSpPr>
        <p:spPr>
          <a:xfrm flipH="1">
            <a:off x="0" y="2198632"/>
            <a:ext cx="12192000" cy="4659369"/>
          </a:xfrm>
          <a:prstGeom prst="rect">
            <a:avLst/>
          </a:prstGeom>
          <a:gradFill flip="none" rotWithShape="1">
            <a:gsLst>
              <a:gs pos="53000">
                <a:srgbClr val="000000">
                  <a:alpha val="0"/>
                </a:srgbClr>
              </a:gs>
              <a:gs pos="77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D9978AF-9860-3132-E7DC-1CD30D4632B9}"/>
              </a:ext>
            </a:extLst>
          </p:cNvPr>
          <p:cNvSpPr/>
          <p:nvPr/>
        </p:nvSpPr>
        <p:spPr>
          <a:xfrm flipH="1">
            <a:off x="0" y="2277461"/>
            <a:ext cx="12192000" cy="4580540"/>
          </a:xfrm>
          <a:prstGeom prst="rect">
            <a:avLst/>
          </a:prstGeom>
          <a:gradFill flip="none" rotWithShape="1">
            <a:gsLst>
              <a:gs pos="53000">
                <a:srgbClr val="000000">
                  <a:alpha val="0"/>
                </a:srgbClr>
              </a:gs>
              <a:gs pos="77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sky, outdoor, water, nature&#10;&#10;Description automatically generated">
            <a:extLst>
              <a:ext uri="{FF2B5EF4-FFF2-40B4-BE49-F238E27FC236}">
                <a16:creationId xmlns:a16="http://schemas.microsoft.com/office/drawing/2014/main" id="{4E6D4D36-0635-3560-8B1D-0BB353C35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572"/>
            <a:ext cx="12192000" cy="5779426"/>
          </a:xfrm>
          <a:prstGeom prst="rect">
            <a:avLst/>
          </a:prstGeom>
        </p:spPr>
      </p:pic>
      <p:pic>
        <p:nvPicPr>
          <p:cNvPr id="9" name="Picture 8" descr="A red and blue logo&#10;&#10;Description automatically generated">
            <a:extLst>
              <a:ext uri="{FF2B5EF4-FFF2-40B4-BE49-F238E27FC236}">
                <a16:creationId xmlns:a16="http://schemas.microsoft.com/office/drawing/2014/main" id="{AE5B6BDA-B746-3638-F7FA-45498CC6D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8352" y="5705854"/>
            <a:ext cx="2003732" cy="1202239"/>
          </a:xfrm>
          <a:prstGeom prst="rect">
            <a:avLst/>
          </a:prstGeom>
        </p:spPr>
      </p:pic>
      <p:sp>
        <p:nvSpPr>
          <p:cNvPr id="12" name="Subtitle 2">
            <a:extLst>
              <a:ext uri="{FF2B5EF4-FFF2-40B4-BE49-F238E27FC236}">
                <a16:creationId xmlns:a16="http://schemas.microsoft.com/office/drawing/2014/main" id="{7607D1DC-EF8A-87F9-8851-F24630D472A8}"/>
              </a:ext>
            </a:extLst>
          </p:cNvPr>
          <p:cNvSpPr>
            <a:spLocks noGrp="1"/>
          </p:cNvSpPr>
          <p:nvPr>
            <p:ph type="subTitle" idx="1" hasCustomPrompt="1"/>
          </p:nvPr>
        </p:nvSpPr>
        <p:spPr>
          <a:xfrm>
            <a:off x="109916" y="5915715"/>
            <a:ext cx="9241691" cy="782515"/>
          </a:xfrm>
        </p:spPr>
        <p:txBody>
          <a:bodyPr vert="horz" lIns="0" tIns="0" rIns="0" bIns="0" rtlCol="0" anchor="b">
            <a:noAutofit/>
          </a:bodyPr>
          <a:lstStyle>
            <a:lvl1pPr marL="0" algn="l" defTabSz="914400" rtl="0" eaLnBrk="1" latinLnBrk="0" hangingPunct="1">
              <a:lnSpc>
                <a:spcPct val="90000"/>
              </a:lnSpc>
              <a:spcBef>
                <a:spcPct val="0"/>
              </a:spcBef>
              <a:buNone/>
              <a:defRPr lang="en-GB" sz="4800" kern="1200" dirty="0">
                <a:solidFill>
                  <a:schemeClr val="bg1"/>
                </a:solidFill>
                <a:latin typeface="+mn-lt"/>
                <a:ea typeface="+mj-ea"/>
                <a:cs typeface="+mj-cs"/>
              </a:defRPr>
            </a:lvl1pPr>
          </a:lstStyle>
          <a:p>
            <a:pPr lvl="0">
              <a:spcBef>
                <a:spcPct val="0"/>
              </a:spcBef>
            </a:pPr>
            <a:r>
              <a:rPr lang="en-US" sz="3200" err="1">
                <a:solidFill>
                  <a:schemeClr val="bg1">
                    <a:lumMod val="75000"/>
                  </a:schemeClr>
                </a:solidFill>
              </a:rPr>
              <a:t>Chisme</a:t>
            </a:r>
            <a:r>
              <a:rPr lang="en-US" sz="3200">
                <a:solidFill>
                  <a:schemeClr val="bg1">
                    <a:lumMod val="75000"/>
                  </a:schemeClr>
                </a:solidFill>
              </a:rPr>
              <a:t> Solar and Storage – Mills County Visit</a:t>
            </a:r>
            <a:endParaRPr lang="en-GB" sz="3200">
              <a:solidFill>
                <a:schemeClr val="bg1">
                  <a:lumMod val="75000"/>
                </a:schemeClr>
              </a:solidFill>
            </a:endParaRPr>
          </a:p>
        </p:txBody>
      </p:sp>
    </p:spTree>
    <p:extLst>
      <p:ext uri="{BB962C8B-B14F-4D97-AF65-F5344CB8AC3E}">
        <p14:creationId xmlns:p14="http://schemas.microsoft.com/office/powerpoint/2010/main" val="309604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F941-B642-E1C6-EDC8-B4C98F47CCEB}"/>
              </a:ext>
            </a:extLst>
          </p:cNvPr>
          <p:cNvSpPr/>
          <p:nvPr/>
        </p:nvSpPr>
        <p:spPr>
          <a:xfrm flipH="1">
            <a:off x="0" y="0"/>
            <a:ext cx="12192000" cy="6858001"/>
          </a:xfrm>
          <a:prstGeom prst="rect">
            <a:avLst/>
          </a:prstGeom>
          <a:gradFill flip="none" rotWithShape="1">
            <a:gsLst>
              <a:gs pos="53000">
                <a:srgbClr val="000000">
                  <a:alpha val="0"/>
                </a:srgbClr>
              </a:gs>
              <a:gs pos="100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2653"/>
              </a:solidFill>
            </a:endParaRPr>
          </a:p>
        </p:txBody>
      </p:sp>
      <p:pic>
        <p:nvPicPr>
          <p:cNvPr id="9" name="Picture 8" descr="A red and blue logo&#10;&#10;Description automatically generated">
            <a:extLst>
              <a:ext uri="{FF2B5EF4-FFF2-40B4-BE49-F238E27FC236}">
                <a16:creationId xmlns:a16="http://schemas.microsoft.com/office/drawing/2014/main" id="{AE5B6BDA-B746-3638-F7FA-45498CC6D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352" y="5705854"/>
            <a:ext cx="2003732" cy="1202239"/>
          </a:xfrm>
          <a:prstGeom prst="rect">
            <a:avLst/>
          </a:prstGeom>
        </p:spPr>
      </p:pic>
      <p:sp>
        <p:nvSpPr>
          <p:cNvPr id="7" name="Title 2">
            <a:extLst>
              <a:ext uri="{FF2B5EF4-FFF2-40B4-BE49-F238E27FC236}">
                <a16:creationId xmlns:a16="http://schemas.microsoft.com/office/drawing/2014/main" id="{8149C3BE-14BA-45CE-57E9-C0D3446385FF}"/>
              </a:ext>
            </a:extLst>
          </p:cNvPr>
          <p:cNvSpPr txBox="1">
            <a:spLocks/>
          </p:cNvSpPr>
          <p:nvPr/>
        </p:nvSpPr>
        <p:spPr>
          <a:xfrm>
            <a:off x="165681" y="224052"/>
            <a:ext cx="4767654" cy="566225"/>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rgbClr val="1A2653"/>
                </a:solidFill>
                <a:latin typeface="Univers for BP Light"/>
              </a:rPr>
              <a:t>Our Team</a:t>
            </a:r>
            <a:endParaRPr lang="en-US" sz="2400" b="1">
              <a:solidFill>
                <a:srgbClr val="1A2653"/>
              </a:solidFill>
            </a:endParaRPr>
          </a:p>
        </p:txBody>
      </p:sp>
      <p:sp>
        <p:nvSpPr>
          <p:cNvPr id="5" name="TextBox 4">
            <a:extLst>
              <a:ext uri="{FF2B5EF4-FFF2-40B4-BE49-F238E27FC236}">
                <a16:creationId xmlns:a16="http://schemas.microsoft.com/office/drawing/2014/main" id="{C0195ED4-7762-8FC2-8DEC-86BCA7CAC13C}"/>
              </a:ext>
            </a:extLst>
          </p:cNvPr>
          <p:cNvSpPr txBox="1"/>
          <p:nvPr/>
        </p:nvSpPr>
        <p:spPr>
          <a:xfrm>
            <a:off x="3919096" y="2142274"/>
            <a:ext cx="2084575" cy="443413"/>
          </a:xfrm>
          <a:prstGeom prst="rect">
            <a:avLst/>
          </a:prstGeom>
          <a:noFill/>
        </p:spPr>
        <p:txBody>
          <a:bodyPr wrap="square" rtlCol="0">
            <a:spAutoFit/>
          </a:bodyPr>
          <a:lstStyle/>
          <a:p>
            <a:pPr algn="ctr"/>
            <a:r>
              <a:rPr lang="en-US" sz="1600">
                <a:solidFill>
                  <a:schemeClr val="bg1"/>
                </a:solidFill>
              </a:rPr>
              <a:t>Mike Luo</a:t>
            </a:r>
          </a:p>
        </p:txBody>
      </p:sp>
      <p:grpSp>
        <p:nvGrpSpPr>
          <p:cNvPr id="33" name="Group 32">
            <a:extLst>
              <a:ext uri="{FF2B5EF4-FFF2-40B4-BE49-F238E27FC236}">
                <a16:creationId xmlns:a16="http://schemas.microsoft.com/office/drawing/2014/main" id="{63E4C0CF-3AA0-129B-3307-2EF1FB1E6E68}"/>
              </a:ext>
            </a:extLst>
          </p:cNvPr>
          <p:cNvGrpSpPr/>
          <p:nvPr/>
        </p:nvGrpSpPr>
        <p:grpSpPr>
          <a:xfrm>
            <a:off x="555780" y="1026746"/>
            <a:ext cx="2987589" cy="1989846"/>
            <a:chOff x="432639" y="933900"/>
            <a:chExt cx="2987589" cy="1989846"/>
          </a:xfrm>
        </p:grpSpPr>
        <p:sp>
          <p:nvSpPr>
            <p:cNvPr id="2" name="Rectangle: Rounded Corners 1">
              <a:extLst>
                <a:ext uri="{FF2B5EF4-FFF2-40B4-BE49-F238E27FC236}">
                  <a16:creationId xmlns:a16="http://schemas.microsoft.com/office/drawing/2014/main" id="{1BADCB66-3B21-F2D4-E732-9A907C88BFDA}"/>
                </a:ext>
              </a:extLst>
            </p:cNvPr>
            <p:cNvSpPr/>
            <p:nvPr/>
          </p:nvSpPr>
          <p:spPr>
            <a:xfrm>
              <a:off x="432639" y="933900"/>
              <a:ext cx="2987589" cy="1989846"/>
            </a:xfrm>
            <a:prstGeom prst="roundRect">
              <a:avLst/>
            </a:prstGeom>
            <a:solidFill>
              <a:srgbClr val="084F6A"/>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2E0D99-F22E-EDE5-3CE3-07E7B12FD1BC}"/>
                </a:ext>
              </a:extLst>
            </p:cNvPr>
            <p:cNvCxnSpPr>
              <a:cxnSpLocks/>
            </p:cNvCxnSpPr>
            <p:nvPr/>
          </p:nvCxnSpPr>
          <p:spPr>
            <a:xfrm flipH="1">
              <a:off x="432639" y="1326651"/>
              <a:ext cx="2981239" cy="0"/>
            </a:xfrm>
            <a:prstGeom prst="line">
              <a:avLst/>
            </a:prstGeom>
          </p:spPr>
          <p:style>
            <a:lnRef idx="2">
              <a:schemeClr val="accent2"/>
            </a:lnRef>
            <a:fillRef idx="0">
              <a:schemeClr val="accent2"/>
            </a:fillRef>
            <a:effectRef idx="1">
              <a:schemeClr val="accent2"/>
            </a:effectRef>
            <a:fontRef idx="minor">
              <a:schemeClr val="tx1"/>
            </a:fontRef>
          </p:style>
        </p:cxnSp>
        <p:sp>
          <p:nvSpPr>
            <p:cNvPr id="21" name="TextBox 20">
              <a:extLst>
                <a:ext uri="{FF2B5EF4-FFF2-40B4-BE49-F238E27FC236}">
                  <a16:creationId xmlns:a16="http://schemas.microsoft.com/office/drawing/2014/main" id="{4D44888C-03A3-405F-C5DF-9B6A0C242180}"/>
                </a:ext>
              </a:extLst>
            </p:cNvPr>
            <p:cNvSpPr txBox="1"/>
            <p:nvPr/>
          </p:nvSpPr>
          <p:spPr>
            <a:xfrm>
              <a:off x="844367" y="982896"/>
              <a:ext cx="2084575" cy="443413"/>
            </a:xfrm>
            <a:prstGeom prst="rect">
              <a:avLst/>
            </a:prstGeom>
            <a:noFill/>
          </p:spPr>
          <p:txBody>
            <a:bodyPr wrap="square" rtlCol="0">
              <a:spAutoFit/>
            </a:bodyPr>
            <a:lstStyle/>
            <a:p>
              <a:pPr algn="ctr"/>
              <a:r>
                <a:rPr lang="en-US" sz="1600">
                  <a:solidFill>
                    <a:schemeClr val="bg1"/>
                  </a:solidFill>
                </a:rPr>
                <a:t>Mike Luo</a:t>
              </a:r>
            </a:p>
          </p:txBody>
        </p:sp>
        <p:sp>
          <p:nvSpPr>
            <p:cNvPr id="22" name="TextBox 21">
              <a:extLst>
                <a:ext uri="{FF2B5EF4-FFF2-40B4-BE49-F238E27FC236}">
                  <a16:creationId xmlns:a16="http://schemas.microsoft.com/office/drawing/2014/main" id="{9C710A2D-A484-F1ED-7692-5EFF9162671D}"/>
                </a:ext>
              </a:extLst>
            </p:cNvPr>
            <p:cNvSpPr txBox="1"/>
            <p:nvPr/>
          </p:nvSpPr>
          <p:spPr>
            <a:xfrm>
              <a:off x="844366" y="1425600"/>
              <a:ext cx="2084575" cy="307777"/>
            </a:xfrm>
            <a:prstGeom prst="rect">
              <a:avLst/>
            </a:prstGeom>
            <a:noFill/>
          </p:spPr>
          <p:txBody>
            <a:bodyPr wrap="square" rtlCol="0">
              <a:spAutoFit/>
            </a:bodyPr>
            <a:lstStyle/>
            <a:p>
              <a:pPr algn="ctr"/>
              <a:r>
                <a:rPr lang="en-US" sz="1400" i="1">
                  <a:solidFill>
                    <a:schemeClr val="bg1"/>
                  </a:solidFill>
                </a:rPr>
                <a:t>General Manager</a:t>
              </a:r>
            </a:p>
          </p:txBody>
        </p:sp>
        <p:sp>
          <p:nvSpPr>
            <p:cNvPr id="23" name="TextBox 22">
              <a:extLst>
                <a:ext uri="{FF2B5EF4-FFF2-40B4-BE49-F238E27FC236}">
                  <a16:creationId xmlns:a16="http://schemas.microsoft.com/office/drawing/2014/main" id="{7C327B99-B85A-6CF3-4E38-8C83D423E67C}"/>
                </a:ext>
              </a:extLst>
            </p:cNvPr>
            <p:cNvSpPr txBox="1"/>
            <p:nvPr/>
          </p:nvSpPr>
          <p:spPr>
            <a:xfrm>
              <a:off x="438989" y="1732668"/>
              <a:ext cx="2981239" cy="938719"/>
            </a:xfrm>
            <a:prstGeom prst="rect">
              <a:avLst/>
            </a:prstGeom>
            <a:noFill/>
          </p:spPr>
          <p:txBody>
            <a:bodyPr wrap="square" lIns="91440" tIns="45720" rIns="91440" bIns="45720" rtlCol="0" anchor="t">
              <a:spAutoFit/>
            </a:bodyPr>
            <a:lstStyle/>
            <a:p>
              <a:pPr algn="ctr"/>
              <a:r>
                <a:rPr lang="en-US" sz="1100">
                  <a:solidFill>
                    <a:schemeClr val="bg1"/>
                  </a:solidFill>
                </a:rPr>
                <a:t>General Manager for CNE's US business since 2011. Overseeing development and scaling of the RRCE platform along with capital raising and deployment </a:t>
              </a:r>
            </a:p>
            <a:p>
              <a:pPr algn="ctr"/>
              <a:endParaRPr lang="en-US" sz="1100">
                <a:solidFill>
                  <a:schemeClr val="bg1"/>
                </a:solidFill>
              </a:endParaRPr>
            </a:p>
          </p:txBody>
        </p:sp>
      </p:grpSp>
      <p:grpSp>
        <p:nvGrpSpPr>
          <p:cNvPr id="42" name="Group 41">
            <a:extLst>
              <a:ext uri="{FF2B5EF4-FFF2-40B4-BE49-F238E27FC236}">
                <a16:creationId xmlns:a16="http://schemas.microsoft.com/office/drawing/2014/main" id="{24F5ABEA-2620-FC0B-2078-D9D583BCCD42}"/>
              </a:ext>
            </a:extLst>
          </p:cNvPr>
          <p:cNvGrpSpPr/>
          <p:nvPr/>
        </p:nvGrpSpPr>
        <p:grpSpPr>
          <a:xfrm>
            <a:off x="4587805" y="1026746"/>
            <a:ext cx="2987589" cy="2371463"/>
            <a:chOff x="432639" y="933900"/>
            <a:chExt cx="2987589" cy="2371463"/>
          </a:xfrm>
        </p:grpSpPr>
        <p:sp>
          <p:nvSpPr>
            <p:cNvPr id="43" name="Rectangle: Rounded Corners 42">
              <a:extLst>
                <a:ext uri="{FF2B5EF4-FFF2-40B4-BE49-F238E27FC236}">
                  <a16:creationId xmlns:a16="http://schemas.microsoft.com/office/drawing/2014/main" id="{88169E36-8419-E2AF-3690-7F2213DA1051}"/>
                </a:ext>
              </a:extLst>
            </p:cNvPr>
            <p:cNvSpPr/>
            <p:nvPr/>
          </p:nvSpPr>
          <p:spPr>
            <a:xfrm>
              <a:off x="432639" y="933900"/>
              <a:ext cx="2987589" cy="1989846"/>
            </a:xfrm>
            <a:prstGeom prst="roundRect">
              <a:avLst/>
            </a:prstGeom>
            <a:solidFill>
              <a:srgbClr val="084F6A"/>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15DC0E56-5B18-7A58-9BA3-6E62C1FBD758}"/>
                </a:ext>
              </a:extLst>
            </p:cNvPr>
            <p:cNvCxnSpPr>
              <a:cxnSpLocks/>
            </p:cNvCxnSpPr>
            <p:nvPr/>
          </p:nvCxnSpPr>
          <p:spPr>
            <a:xfrm flipH="1">
              <a:off x="432639" y="1326651"/>
              <a:ext cx="2981239" cy="0"/>
            </a:xfrm>
            <a:prstGeom prst="line">
              <a:avLst/>
            </a:prstGeom>
          </p:spPr>
          <p:style>
            <a:lnRef idx="2">
              <a:schemeClr val="accent2"/>
            </a:lnRef>
            <a:fillRef idx="0">
              <a:schemeClr val="accent2"/>
            </a:fillRef>
            <a:effectRef idx="1">
              <a:schemeClr val="accent2"/>
            </a:effectRef>
            <a:fontRef idx="minor">
              <a:schemeClr val="tx1"/>
            </a:fontRef>
          </p:style>
        </p:cxnSp>
        <p:sp>
          <p:nvSpPr>
            <p:cNvPr id="45" name="TextBox 44">
              <a:extLst>
                <a:ext uri="{FF2B5EF4-FFF2-40B4-BE49-F238E27FC236}">
                  <a16:creationId xmlns:a16="http://schemas.microsoft.com/office/drawing/2014/main" id="{63F2148A-D19F-5920-410B-665187C86C64}"/>
                </a:ext>
              </a:extLst>
            </p:cNvPr>
            <p:cNvSpPr txBox="1"/>
            <p:nvPr/>
          </p:nvSpPr>
          <p:spPr>
            <a:xfrm>
              <a:off x="844367" y="982896"/>
              <a:ext cx="2084575" cy="338554"/>
            </a:xfrm>
            <a:prstGeom prst="rect">
              <a:avLst/>
            </a:prstGeom>
            <a:noFill/>
          </p:spPr>
          <p:txBody>
            <a:bodyPr wrap="square" rtlCol="0">
              <a:spAutoFit/>
            </a:bodyPr>
            <a:lstStyle/>
            <a:p>
              <a:pPr algn="ctr"/>
              <a:r>
                <a:rPr lang="en-US" sz="1600" dirty="0" err="1">
                  <a:solidFill>
                    <a:schemeClr val="bg1"/>
                  </a:solidFill>
                </a:rPr>
                <a:t>Siyuan</a:t>
              </a:r>
              <a:r>
                <a:rPr lang="en-US" sz="1600" dirty="0">
                  <a:solidFill>
                    <a:schemeClr val="bg1"/>
                  </a:solidFill>
                </a:rPr>
                <a:t> Xin</a:t>
              </a:r>
            </a:p>
          </p:txBody>
        </p:sp>
        <p:sp>
          <p:nvSpPr>
            <p:cNvPr id="46" name="TextBox 45">
              <a:extLst>
                <a:ext uri="{FF2B5EF4-FFF2-40B4-BE49-F238E27FC236}">
                  <a16:creationId xmlns:a16="http://schemas.microsoft.com/office/drawing/2014/main" id="{499B2858-A51D-10DA-5A98-45946BA7FB56}"/>
                </a:ext>
              </a:extLst>
            </p:cNvPr>
            <p:cNvSpPr txBox="1"/>
            <p:nvPr/>
          </p:nvSpPr>
          <p:spPr>
            <a:xfrm>
              <a:off x="614329" y="1425600"/>
              <a:ext cx="2659668" cy="307777"/>
            </a:xfrm>
            <a:prstGeom prst="rect">
              <a:avLst/>
            </a:prstGeom>
            <a:noFill/>
          </p:spPr>
          <p:txBody>
            <a:bodyPr wrap="square" lIns="91440" tIns="45720" rIns="91440" bIns="45720" rtlCol="0" anchor="t">
              <a:spAutoFit/>
            </a:bodyPr>
            <a:lstStyle/>
            <a:p>
              <a:pPr algn="ctr"/>
              <a:r>
                <a:rPr lang="en-US" sz="1400" i="1">
                  <a:solidFill>
                    <a:schemeClr val="bg1"/>
                  </a:solidFill>
                </a:rPr>
                <a:t>Director of Project Development</a:t>
              </a:r>
              <a:endParaRPr lang="en-US">
                <a:solidFill>
                  <a:schemeClr val="bg1"/>
                </a:solidFill>
              </a:endParaRPr>
            </a:p>
          </p:txBody>
        </p:sp>
        <p:sp>
          <p:nvSpPr>
            <p:cNvPr id="47" name="TextBox 46">
              <a:extLst>
                <a:ext uri="{FF2B5EF4-FFF2-40B4-BE49-F238E27FC236}">
                  <a16:creationId xmlns:a16="http://schemas.microsoft.com/office/drawing/2014/main" id="{72335916-1009-9716-828D-B013E4794BF6}"/>
                </a:ext>
              </a:extLst>
            </p:cNvPr>
            <p:cNvSpPr txBox="1"/>
            <p:nvPr/>
          </p:nvSpPr>
          <p:spPr>
            <a:xfrm>
              <a:off x="438989" y="1689536"/>
              <a:ext cx="2981239" cy="1615827"/>
            </a:xfrm>
            <a:prstGeom prst="rect">
              <a:avLst/>
            </a:prstGeom>
            <a:noFill/>
          </p:spPr>
          <p:txBody>
            <a:bodyPr wrap="square" lIns="91440" tIns="45720" rIns="91440" bIns="45720" rtlCol="0" anchor="t">
              <a:spAutoFit/>
            </a:bodyPr>
            <a:lstStyle/>
            <a:p>
              <a:pPr algn="ctr"/>
              <a:r>
                <a:rPr lang="en-US" sz="1100">
                  <a:solidFill>
                    <a:schemeClr val="bg1"/>
                  </a:solidFill>
                </a:rPr>
                <a:t>Siyuan has over 13 years of experience in the Energy Industry and a doctoral degree from UC Berkeley focusing on energy storage. Had successful career at Tesla Motors as a Powertrain and battery engineer, co-founded Quantum Storage, and worked at Google X incubating utility scale energy storage technology.</a:t>
              </a:r>
              <a:endParaRPr lang="en-US">
                <a:solidFill>
                  <a:schemeClr val="bg1"/>
                </a:solidFill>
              </a:endParaRPr>
            </a:p>
            <a:p>
              <a:pPr algn="ctr"/>
              <a:endParaRPr lang="en-US" sz="1100">
                <a:solidFill>
                  <a:schemeClr val="bg1"/>
                </a:solidFill>
              </a:endParaRPr>
            </a:p>
          </p:txBody>
        </p:sp>
      </p:grpSp>
      <p:grpSp>
        <p:nvGrpSpPr>
          <p:cNvPr id="48" name="Group 47">
            <a:extLst>
              <a:ext uri="{FF2B5EF4-FFF2-40B4-BE49-F238E27FC236}">
                <a16:creationId xmlns:a16="http://schemas.microsoft.com/office/drawing/2014/main" id="{2F320157-F41F-8CFA-195A-508B70860767}"/>
              </a:ext>
            </a:extLst>
          </p:cNvPr>
          <p:cNvGrpSpPr/>
          <p:nvPr/>
        </p:nvGrpSpPr>
        <p:grpSpPr>
          <a:xfrm>
            <a:off x="8494789" y="1026746"/>
            <a:ext cx="2987589" cy="1989846"/>
            <a:chOff x="432639" y="933900"/>
            <a:chExt cx="2987589" cy="1989846"/>
          </a:xfrm>
        </p:grpSpPr>
        <p:sp>
          <p:nvSpPr>
            <p:cNvPr id="49" name="Rectangle: Rounded Corners 48">
              <a:extLst>
                <a:ext uri="{FF2B5EF4-FFF2-40B4-BE49-F238E27FC236}">
                  <a16:creationId xmlns:a16="http://schemas.microsoft.com/office/drawing/2014/main" id="{0F84930C-835E-1CC2-7B8E-BC5E69347DDF}"/>
                </a:ext>
              </a:extLst>
            </p:cNvPr>
            <p:cNvSpPr/>
            <p:nvPr/>
          </p:nvSpPr>
          <p:spPr>
            <a:xfrm>
              <a:off x="432639" y="933900"/>
              <a:ext cx="2987589" cy="1989846"/>
            </a:xfrm>
            <a:prstGeom prst="roundRect">
              <a:avLst/>
            </a:prstGeom>
            <a:solidFill>
              <a:srgbClr val="084F6A"/>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20F6942C-0A52-2902-16D0-9EA0D64C41C8}"/>
                </a:ext>
              </a:extLst>
            </p:cNvPr>
            <p:cNvCxnSpPr>
              <a:cxnSpLocks/>
            </p:cNvCxnSpPr>
            <p:nvPr/>
          </p:nvCxnSpPr>
          <p:spPr>
            <a:xfrm flipH="1">
              <a:off x="432639" y="1326651"/>
              <a:ext cx="2981239" cy="0"/>
            </a:xfrm>
            <a:prstGeom prst="line">
              <a:avLst/>
            </a:prstGeom>
          </p:spPr>
          <p:style>
            <a:lnRef idx="2">
              <a:schemeClr val="accent2"/>
            </a:lnRef>
            <a:fillRef idx="0">
              <a:schemeClr val="accent2"/>
            </a:fillRef>
            <a:effectRef idx="1">
              <a:schemeClr val="accent2"/>
            </a:effectRef>
            <a:fontRef idx="minor">
              <a:schemeClr val="tx1"/>
            </a:fontRef>
          </p:style>
        </p:cxnSp>
        <p:sp>
          <p:nvSpPr>
            <p:cNvPr id="51" name="TextBox 50">
              <a:extLst>
                <a:ext uri="{FF2B5EF4-FFF2-40B4-BE49-F238E27FC236}">
                  <a16:creationId xmlns:a16="http://schemas.microsoft.com/office/drawing/2014/main" id="{F6D68BE2-63F5-CBAA-E917-D536D7864309}"/>
                </a:ext>
              </a:extLst>
            </p:cNvPr>
            <p:cNvSpPr txBox="1"/>
            <p:nvPr/>
          </p:nvSpPr>
          <p:spPr>
            <a:xfrm>
              <a:off x="844367" y="982896"/>
              <a:ext cx="2084575" cy="338554"/>
            </a:xfrm>
            <a:prstGeom prst="rect">
              <a:avLst/>
            </a:prstGeom>
            <a:noFill/>
          </p:spPr>
          <p:txBody>
            <a:bodyPr wrap="square" rtlCol="0">
              <a:spAutoFit/>
            </a:bodyPr>
            <a:lstStyle/>
            <a:p>
              <a:pPr algn="ctr"/>
              <a:r>
                <a:rPr lang="en-US" sz="1600">
                  <a:solidFill>
                    <a:schemeClr val="bg1"/>
                  </a:solidFill>
                </a:rPr>
                <a:t>Nathan Stumpff</a:t>
              </a:r>
            </a:p>
          </p:txBody>
        </p:sp>
        <p:sp>
          <p:nvSpPr>
            <p:cNvPr id="52" name="TextBox 51">
              <a:extLst>
                <a:ext uri="{FF2B5EF4-FFF2-40B4-BE49-F238E27FC236}">
                  <a16:creationId xmlns:a16="http://schemas.microsoft.com/office/drawing/2014/main" id="{C2B9F892-AB50-6731-EDE8-596F8DE95127}"/>
                </a:ext>
              </a:extLst>
            </p:cNvPr>
            <p:cNvSpPr txBox="1"/>
            <p:nvPr/>
          </p:nvSpPr>
          <p:spPr>
            <a:xfrm>
              <a:off x="478591" y="1433345"/>
              <a:ext cx="2889333" cy="307777"/>
            </a:xfrm>
            <a:prstGeom prst="rect">
              <a:avLst/>
            </a:prstGeom>
            <a:noFill/>
          </p:spPr>
          <p:txBody>
            <a:bodyPr wrap="square" rtlCol="0">
              <a:spAutoFit/>
            </a:bodyPr>
            <a:lstStyle/>
            <a:p>
              <a:pPr algn="ctr"/>
              <a:r>
                <a:rPr lang="en-US" sz="1400" i="1">
                  <a:solidFill>
                    <a:schemeClr val="bg1"/>
                  </a:solidFill>
                </a:rPr>
                <a:t>Development and Asset Manager</a:t>
              </a:r>
            </a:p>
          </p:txBody>
        </p:sp>
        <p:sp>
          <p:nvSpPr>
            <p:cNvPr id="53" name="TextBox 52">
              <a:extLst>
                <a:ext uri="{FF2B5EF4-FFF2-40B4-BE49-F238E27FC236}">
                  <a16:creationId xmlns:a16="http://schemas.microsoft.com/office/drawing/2014/main" id="{FAE5935E-A056-893A-3791-2FC9930C9E22}"/>
                </a:ext>
              </a:extLst>
            </p:cNvPr>
            <p:cNvSpPr txBox="1"/>
            <p:nvPr/>
          </p:nvSpPr>
          <p:spPr>
            <a:xfrm>
              <a:off x="438989" y="1707954"/>
              <a:ext cx="2981239" cy="1107996"/>
            </a:xfrm>
            <a:prstGeom prst="rect">
              <a:avLst/>
            </a:prstGeom>
            <a:noFill/>
          </p:spPr>
          <p:txBody>
            <a:bodyPr wrap="square" rtlCol="0">
              <a:spAutoFit/>
            </a:bodyPr>
            <a:lstStyle/>
            <a:p>
              <a:pPr algn="ctr"/>
              <a:r>
                <a:rPr lang="en-US" sz="1100">
                  <a:solidFill>
                    <a:schemeClr val="bg1"/>
                  </a:solidFill>
                </a:rPr>
                <a:t>Solar and energy storage professional with 16 years of experience covering design, installation, project management, operations and maintenance of solar and battery energy systems across North America and in every market segment</a:t>
              </a:r>
            </a:p>
          </p:txBody>
        </p:sp>
      </p:grpSp>
      <p:grpSp>
        <p:nvGrpSpPr>
          <p:cNvPr id="54" name="Group 53">
            <a:extLst>
              <a:ext uri="{FF2B5EF4-FFF2-40B4-BE49-F238E27FC236}">
                <a16:creationId xmlns:a16="http://schemas.microsoft.com/office/drawing/2014/main" id="{22E0784D-E8B0-ED6F-F9EC-60BBF6B78127}"/>
              </a:ext>
            </a:extLst>
          </p:cNvPr>
          <p:cNvGrpSpPr/>
          <p:nvPr/>
        </p:nvGrpSpPr>
        <p:grpSpPr>
          <a:xfrm>
            <a:off x="549430" y="3639971"/>
            <a:ext cx="2987589" cy="2046492"/>
            <a:chOff x="432639" y="933900"/>
            <a:chExt cx="2987589" cy="2046492"/>
          </a:xfrm>
        </p:grpSpPr>
        <p:sp>
          <p:nvSpPr>
            <p:cNvPr id="55" name="Rectangle: Rounded Corners 54">
              <a:extLst>
                <a:ext uri="{FF2B5EF4-FFF2-40B4-BE49-F238E27FC236}">
                  <a16:creationId xmlns:a16="http://schemas.microsoft.com/office/drawing/2014/main" id="{C2114760-92FA-0235-9A94-D3D6C75886F5}"/>
                </a:ext>
              </a:extLst>
            </p:cNvPr>
            <p:cNvSpPr/>
            <p:nvPr/>
          </p:nvSpPr>
          <p:spPr>
            <a:xfrm>
              <a:off x="432639" y="933900"/>
              <a:ext cx="2987589" cy="1989846"/>
            </a:xfrm>
            <a:prstGeom prst="roundRect">
              <a:avLst/>
            </a:prstGeom>
            <a:solidFill>
              <a:srgbClr val="084F6A"/>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D8CF29F8-23B0-3A8E-F743-F698B5F52304}"/>
                </a:ext>
              </a:extLst>
            </p:cNvPr>
            <p:cNvCxnSpPr>
              <a:cxnSpLocks/>
            </p:cNvCxnSpPr>
            <p:nvPr/>
          </p:nvCxnSpPr>
          <p:spPr>
            <a:xfrm flipH="1">
              <a:off x="432639" y="1326651"/>
              <a:ext cx="2981239" cy="0"/>
            </a:xfrm>
            <a:prstGeom prst="line">
              <a:avLst/>
            </a:prstGeom>
          </p:spPr>
          <p:style>
            <a:lnRef idx="2">
              <a:schemeClr val="accent2"/>
            </a:lnRef>
            <a:fillRef idx="0">
              <a:schemeClr val="accent2"/>
            </a:fillRef>
            <a:effectRef idx="1">
              <a:schemeClr val="accent2"/>
            </a:effectRef>
            <a:fontRef idx="minor">
              <a:schemeClr val="tx1"/>
            </a:fontRef>
          </p:style>
        </p:cxnSp>
        <p:sp>
          <p:nvSpPr>
            <p:cNvPr id="57" name="TextBox 56">
              <a:extLst>
                <a:ext uri="{FF2B5EF4-FFF2-40B4-BE49-F238E27FC236}">
                  <a16:creationId xmlns:a16="http://schemas.microsoft.com/office/drawing/2014/main" id="{4DBFFA94-79F0-4542-72BA-F7A62A1BBE63}"/>
                </a:ext>
              </a:extLst>
            </p:cNvPr>
            <p:cNvSpPr txBox="1"/>
            <p:nvPr/>
          </p:nvSpPr>
          <p:spPr>
            <a:xfrm>
              <a:off x="844367" y="982896"/>
              <a:ext cx="2084575" cy="338554"/>
            </a:xfrm>
            <a:prstGeom prst="rect">
              <a:avLst/>
            </a:prstGeom>
            <a:noFill/>
          </p:spPr>
          <p:txBody>
            <a:bodyPr wrap="square" rtlCol="0">
              <a:spAutoFit/>
            </a:bodyPr>
            <a:lstStyle/>
            <a:p>
              <a:pPr algn="ctr"/>
              <a:r>
                <a:rPr lang="en-US" sz="1600">
                  <a:solidFill>
                    <a:schemeClr val="bg1"/>
                  </a:solidFill>
                </a:rPr>
                <a:t>Donald Battenfelder</a:t>
              </a:r>
            </a:p>
          </p:txBody>
        </p:sp>
        <p:sp>
          <p:nvSpPr>
            <p:cNvPr id="58" name="TextBox 57">
              <a:extLst>
                <a:ext uri="{FF2B5EF4-FFF2-40B4-BE49-F238E27FC236}">
                  <a16:creationId xmlns:a16="http://schemas.microsoft.com/office/drawing/2014/main" id="{2E1CACF1-3158-38F6-591B-F1258A9B49C7}"/>
                </a:ext>
              </a:extLst>
            </p:cNvPr>
            <p:cNvSpPr txBox="1"/>
            <p:nvPr/>
          </p:nvSpPr>
          <p:spPr>
            <a:xfrm>
              <a:off x="844366" y="1425600"/>
              <a:ext cx="2084575" cy="307777"/>
            </a:xfrm>
            <a:prstGeom prst="rect">
              <a:avLst/>
            </a:prstGeom>
            <a:noFill/>
          </p:spPr>
          <p:txBody>
            <a:bodyPr wrap="square" lIns="91440" tIns="45720" rIns="91440" bIns="45720" rtlCol="0" anchor="t">
              <a:spAutoFit/>
            </a:bodyPr>
            <a:lstStyle/>
            <a:p>
              <a:pPr algn="ctr"/>
              <a:r>
                <a:rPr lang="en-US" sz="1400" i="1">
                  <a:solidFill>
                    <a:schemeClr val="bg1"/>
                  </a:solidFill>
                </a:rPr>
                <a:t>Project Manager</a:t>
              </a:r>
              <a:endParaRPr lang="en-US"/>
            </a:p>
          </p:txBody>
        </p:sp>
        <p:sp>
          <p:nvSpPr>
            <p:cNvPr id="59" name="TextBox 58">
              <a:extLst>
                <a:ext uri="{FF2B5EF4-FFF2-40B4-BE49-F238E27FC236}">
                  <a16:creationId xmlns:a16="http://schemas.microsoft.com/office/drawing/2014/main" id="{76329E54-6298-33BB-8100-C6FB3AA33BA9}"/>
                </a:ext>
              </a:extLst>
            </p:cNvPr>
            <p:cNvSpPr txBox="1"/>
            <p:nvPr/>
          </p:nvSpPr>
          <p:spPr>
            <a:xfrm>
              <a:off x="438989" y="1703119"/>
              <a:ext cx="2981239" cy="1277273"/>
            </a:xfrm>
            <a:prstGeom prst="rect">
              <a:avLst/>
            </a:prstGeom>
            <a:noFill/>
          </p:spPr>
          <p:txBody>
            <a:bodyPr wrap="square" lIns="91440" tIns="45720" rIns="91440" bIns="45720" rtlCol="0" anchor="t">
              <a:spAutoFit/>
            </a:bodyPr>
            <a:lstStyle/>
            <a:p>
              <a:pPr algn="ctr"/>
              <a:r>
                <a:rPr lang="en-US" sz="1100" dirty="0">
                  <a:solidFill>
                    <a:schemeClr val="bg1"/>
                  </a:solidFill>
                </a:rPr>
                <a:t>Experience consists of 45 years managing medium to large scale businesses and projects in North America, South America, Europe and Asia. Responsibilities included design &amp; engineering, procurement &amp; manufacturing, operations, regulatory, and financial tracking</a:t>
              </a:r>
              <a:endParaRPr lang="en-US" dirty="0">
                <a:solidFill>
                  <a:schemeClr val="bg1"/>
                </a:solidFill>
              </a:endParaRPr>
            </a:p>
          </p:txBody>
        </p:sp>
      </p:grpSp>
      <p:grpSp>
        <p:nvGrpSpPr>
          <p:cNvPr id="60" name="Group 59">
            <a:extLst>
              <a:ext uri="{FF2B5EF4-FFF2-40B4-BE49-F238E27FC236}">
                <a16:creationId xmlns:a16="http://schemas.microsoft.com/office/drawing/2014/main" id="{6D6C53CB-3B8A-A0BE-D855-53928691380B}"/>
              </a:ext>
            </a:extLst>
          </p:cNvPr>
          <p:cNvGrpSpPr/>
          <p:nvPr/>
        </p:nvGrpSpPr>
        <p:grpSpPr>
          <a:xfrm>
            <a:off x="4602205" y="3636103"/>
            <a:ext cx="2987589" cy="1989846"/>
            <a:chOff x="432639" y="933900"/>
            <a:chExt cx="2987589" cy="1989846"/>
          </a:xfrm>
        </p:grpSpPr>
        <p:sp>
          <p:nvSpPr>
            <p:cNvPr id="61" name="Rectangle: Rounded Corners 60">
              <a:extLst>
                <a:ext uri="{FF2B5EF4-FFF2-40B4-BE49-F238E27FC236}">
                  <a16:creationId xmlns:a16="http://schemas.microsoft.com/office/drawing/2014/main" id="{E621B004-8E32-3D56-C972-E078FFAA396C}"/>
                </a:ext>
              </a:extLst>
            </p:cNvPr>
            <p:cNvSpPr/>
            <p:nvPr/>
          </p:nvSpPr>
          <p:spPr>
            <a:xfrm>
              <a:off x="432639" y="933900"/>
              <a:ext cx="2987589" cy="1989846"/>
            </a:xfrm>
            <a:prstGeom prst="roundRect">
              <a:avLst/>
            </a:prstGeom>
            <a:solidFill>
              <a:srgbClr val="084F6A"/>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252232C4-CC90-E983-9E8E-26DB5C979EDF}"/>
                </a:ext>
              </a:extLst>
            </p:cNvPr>
            <p:cNvCxnSpPr>
              <a:cxnSpLocks/>
            </p:cNvCxnSpPr>
            <p:nvPr/>
          </p:nvCxnSpPr>
          <p:spPr>
            <a:xfrm flipH="1">
              <a:off x="432639" y="1326651"/>
              <a:ext cx="2981239" cy="0"/>
            </a:xfrm>
            <a:prstGeom prst="line">
              <a:avLst/>
            </a:prstGeom>
          </p:spPr>
          <p:style>
            <a:lnRef idx="2">
              <a:schemeClr val="accent2"/>
            </a:lnRef>
            <a:fillRef idx="0">
              <a:schemeClr val="accent2"/>
            </a:fillRef>
            <a:effectRef idx="1">
              <a:schemeClr val="accent2"/>
            </a:effectRef>
            <a:fontRef idx="minor">
              <a:schemeClr val="tx1"/>
            </a:fontRef>
          </p:style>
        </p:cxnSp>
        <p:sp>
          <p:nvSpPr>
            <p:cNvPr id="63" name="TextBox 62">
              <a:extLst>
                <a:ext uri="{FF2B5EF4-FFF2-40B4-BE49-F238E27FC236}">
                  <a16:creationId xmlns:a16="http://schemas.microsoft.com/office/drawing/2014/main" id="{0AD0F240-5CCA-D69A-BC55-3F3321CFB763}"/>
                </a:ext>
              </a:extLst>
            </p:cNvPr>
            <p:cNvSpPr txBox="1"/>
            <p:nvPr/>
          </p:nvSpPr>
          <p:spPr>
            <a:xfrm>
              <a:off x="594409" y="982896"/>
              <a:ext cx="2635250" cy="338554"/>
            </a:xfrm>
            <a:prstGeom prst="rect">
              <a:avLst/>
            </a:prstGeom>
            <a:noFill/>
          </p:spPr>
          <p:txBody>
            <a:bodyPr wrap="square" rtlCol="0">
              <a:spAutoFit/>
            </a:bodyPr>
            <a:lstStyle/>
            <a:p>
              <a:pPr algn="ctr"/>
              <a:r>
                <a:rPr lang="en-US" sz="1600" dirty="0">
                  <a:solidFill>
                    <a:schemeClr val="bg1"/>
                  </a:solidFill>
                </a:rPr>
                <a:t>Maria Aparecida de Amorim</a:t>
              </a:r>
            </a:p>
          </p:txBody>
        </p:sp>
        <p:sp>
          <p:nvSpPr>
            <p:cNvPr id="64" name="TextBox 63">
              <a:extLst>
                <a:ext uri="{FF2B5EF4-FFF2-40B4-BE49-F238E27FC236}">
                  <a16:creationId xmlns:a16="http://schemas.microsoft.com/office/drawing/2014/main" id="{2CA3ADC6-384D-2255-F55E-8521A2B6140E}"/>
                </a:ext>
              </a:extLst>
            </p:cNvPr>
            <p:cNvSpPr txBox="1"/>
            <p:nvPr/>
          </p:nvSpPr>
          <p:spPr>
            <a:xfrm>
              <a:off x="618333" y="1425600"/>
              <a:ext cx="2635250" cy="307777"/>
            </a:xfrm>
            <a:prstGeom prst="rect">
              <a:avLst/>
            </a:prstGeom>
            <a:noFill/>
          </p:spPr>
          <p:txBody>
            <a:bodyPr wrap="square" rtlCol="0">
              <a:spAutoFit/>
            </a:bodyPr>
            <a:lstStyle/>
            <a:p>
              <a:pPr algn="ctr"/>
              <a:r>
                <a:rPr lang="en-US" sz="1400" i="1">
                  <a:solidFill>
                    <a:schemeClr val="bg1"/>
                  </a:solidFill>
                </a:rPr>
                <a:t>Senior Development Engineer</a:t>
              </a:r>
            </a:p>
          </p:txBody>
        </p:sp>
        <p:sp>
          <p:nvSpPr>
            <p:cNvPr id="65" name="TextBox 64">
              <a:extLst>
                <a:ext uri="{FF2B5EF4-FFF2-40B4-BE49-F238E27FC236}">
                  <a16:creationId xmlns:a16="http://schemas.microsoft.com/office/drawing/2014/main" id="{4F7DBD00-44EC-D45F-5FDF-659B8E8F9DD7}"/>
                </a:ext>
              </a:extLst>
            </p:cNvPr>
            <p:cNvSpPr txBox="1"/>
            <p:nvPr/>
          </p:nvSpPr>
          <p:spPr>
            <a:xfrm>
              <a:off x="438989" y="1740861"/>
              <a:ext cx="2981239" cy="1107996"/>
            </a:xfrm>
            <a:prstGeom prst="rect">
              <a:avLst/>
            </a:prstGeom>
            <a:noFill/>
          </p:spPr>
          <p:txBody>
            <a:bodyPr wrap="square" rtlCol="0">
              <a:spAutoFit/>
            </a:bodyPr>
            <a:lstStyle/>
            <a:p>
              <a:pPr algn="ctr"/>
              <a:r>
                <a:rPr lang="en-US" sz="1100">
                  <a:solidFill>
                    <a:schemeClr val="bg1"/>
                  </a:solidFill>
                </a:rPr>
                <a:t>Senior Power Systems Engineer with over 30+ years of experience with generation and transmission studies. At CNE, she leads the interconnection process of utility-scale PV and BESS projects. Prior to joining CNE, Maria worked at Wunderlich-</a:t>
              </a:r>
              <a:r>
                <a:rPr lang="en-US" sz="1100" err="1">
                  <a:solidFill>
                    <a:schemeClr val="bg1"/>
                  </a:solidFill>
                </a:rPr>
                <a:t>Malec</a:t>
              </a:r>
              <a:r>
                <a:rPr lang="en-US" sz="1100">
                  <a:solidFill>
                    <a:schemeClr val="bg1"/>
                  </a:solidFill>
                </a:rPr>
                <a:t> and Siemens-PTI</a:t>
              </a:r>
            </a:p>
          </p:txBody>
        </p:sp>
      </p:grpSp>
      <p:grpSp>
        <p:nvGrpSpPr>
          <p:cNvPr id="72" name="Group 71">
            <a:extLst>
              <a:ext uri="{FF2B5EF4-FFF2-40B4-BE49-F238E27FC236}">
                <a16:creationId xmlns:a16="http://schemas.microsoft.com/office/drawing/2014/main" id="{031ED509-6F08-2490-D5EA-E98E3ADCC0FC}"/>
              </a:ext>
            </a:extLst>
          </p:cNvPr>
          <p:cNvGrpSpPr/>
          <p:nvPr/>
        </p:nvGrpSpPr>
        <p:grpSpPr>
          <a:xfrm>
            <a:off x="8501139" y="3636103"/>
            <a:ext cx="2987589" cy="1989846"/>
            <a:chOff x="432639" y="933900"/>
            <a:chExt cx="2987589" cy="1989846"/>
          </a:xfrm>
        </p:grpSpPr>
        <p:sp>
          <p:nvSpPr>
            <p:cNvPr id="73" name="Rectangle: Rounded Corners 72">
              <a:extLst>
                <a:ext uri="{FF2B5EF4-FFF2-40B4-BE49-F238E27FC236}">
                  <a16:creationId xmlns:a16="http://schemas.microsoft.com/office/drawing/2014/main" id="{0C18BEE7-2D22-9292-C3A9-B6CB8B5BEFD1}"/>
                </a:ext>
              </a:extLst>
            </p:cNvPr>
            <p:cNvSpPr/>
            <p:nvPr/>
          </p:nvSpPr>
          <p:spPr>
            <a:xfrm>
              <a:off x="432639" y="933900"/>
              <a:ext cx="2987589" cy="1989846"/>
            </a:xfrm>
            <a:prstGeom prst="roundRect">
              <a:avLst/>
            </a:prstGeom>
            <a:solidFill>
              <a:srgbClr val="084F6A"/>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060BB419-5D65-F62A-B343-BD5A630F3553}"/>
                </a:ext>
              </a:extLst>
            </p:cNvPr>
            <p:cNvCxnSpPr>
              <a:cxnSpLocks/>
            </p:cNvCxnSpPr>
            <p:nvPr/>
          </p:nvCxnSpPr>
          <p:spPr>
            <a:xfrm flipH="1">
              <a:off x="432639" y="1326651"/>
              <a:ext cx="2981239" cy="0"/>
            </a:xfrm>
            <a:prstGeom prst="line">
              <a:avLst/>
            </a:prstGeom>
          </p:spPr>
          <p:style>
            <a:lnRef idx="2">
              <a:schemeClr val="accent2"/>
            </a:lnRef>
            <a:fillRef idx="0">
              <a:schemeClr val="accent2"/>
            </a:fillRef>
            <a:effectRef idx="1">
              <a:schemeClr val="accent2"/>
            </a:effectRef>
            <a:fontRef idx="minor">
              <a:schemeClr val="tx1"/>
            </a:fontRef>
          </p:style>
        </p:cxnSp>
        <p:sp>
          <p:nvSpPr>
            <p:cNvPr id="75" name="TextBox 74">
              <a:extLst>
                <a:ext uri="{FF2B5EF4-FFF2-40B4-BE49-F238E27FC236}">
                  <a16:creationId xmlns:a16="http://schemas.microsoft.com/office/drawing/2014/main" id="{18D1E547-DDEE-BF7B-A850-385D32809A74}"/>
                </a:ext>
              </a:extLst>
            </p:cNvPr>
            <p:cNvSpPr txBox="1"/>
            <p:nvPr/>
          </p:nvSpPr>
          <p:spPr>
            <a:xfrm>
              <a:off x="844367" y="982896"/>
              <a:ext cx="2084575" cy="338554"/>
            </a:xfrm>
            <a:prstGeom prst="rect">
              <a:avLst/>
            </a:prstGeom>
            <a:noFill/>
          </p:spPr>
          <p:txBody>
            <a:bodyPr wrap="square" rtlCol="0">
              <a:spAutoFit/>
            </a:bodyPr>
            <a:lstStyle/>
            <a:p>
              <a:pPr algn="ctr"/>
              <a:r>
                <a:rPr lang="en-US" sz="1600">
                  <a:solidFill>
                    <a:schemeClr val="bg1"/>
                  </a:solidFill>
                </a:rPr>
                <a:t>Samuel Tesfaye</a:t>
              </a:r>
            </a:p>
          </p:txBody>
        </p:sp>
        <p:sp>
          <p:nvSpPr>
            <p:cNvPr id="76" name="TextBox 75">
              <a:extLst>
                <a:ext uri="{FF2B5EF4-FFF2-40B4-BE49-F238E27FC236}">
                  <a16:creationId xmlns:a16="http://schemas.microsoft.com/office/drawing/2014/main" id="{336F7A93-4015-5BA4-ED7F-6C5CBBA79966}"/>
                </a:ext>
              </a:extLst>
            </p:cNvPr>
            <p:cNvSpPr txBox="1"/>
            <p:nvPr/>
          </p:nvSpPr>
          <p:spPr>
            <a:xfrm>
              <a:off x="786608" y="1425600"/>
              <a:ext cx="2273299" cy="307777"/>
            </a:xfrm>
            <a:prstGeom prst="rect">
              <a:avLst/>
            </a:prstGeom>
            <a:noFill/>
          </p:spPr>
          <p:txBody>
            <a:bodyPr wrap="square" rtlCol="0">
              <a:spAutoFit/>
            </a:bodyPr>
            <a:lstStyle/>
            <a:p>
              <a:pPr algn="ctr"/>
              <a:r>
                <a:rPr lang="en-US" sz="1400" i="1">
                  <a:solidFill>
                    <a:schemeClr val="bg1"/>
                  </a:solidFill>
                </a:rPr>
                <a:t>Director Of Project Finance</a:t>
              </a:r>
            </a:p>
          </p:txBody>
        </p:sp>
        <p:sp>
          <p:nvSpPr>
            <p:cNvPr id="77" name="TextBox 76">
              <a:extLst>
                <a:ext uri="{FF2B5EF4-FFF2-40B4-BE49-F238E27FC236}">
                  <a16:creationId xmlns:a16="http://schemas.microsoft.com/office/drawing/2014/main" id="{F58235D6-42A9-9EF4-B244-33F2720C3F92}"/>
                </a:ext>
              </a:extLst>
            </p:cNvPr>
            <p:cNvSpPr txBox="1"/>
            <p:nvPr/>
          </p:nvSpPr>
          <p:spPr>
            <a:xfrm>
              <a:off x="438989" y="1691433"/>
              <a:ext cx="2981239" cy="1107996"/>
            </a:xfrm>
            <a:prstGeom prst="rect">
              <a:avLst/>
            </a:prstGeom>
            <a:noFill/>
          </p:spPr>
          <p:txBody>
            <a:bodyPr wrap="square" lIns="91440" tIns="45720" rIns="91440" bIns="45720" rtlCol="0" anchor="t">
              <a:spAutoFit/>
            </a:bodyPr>
            <a:lstStyle/>
            <a:p>
              <a:pPr algn="ctr"/>
              <a:r>
                <a:rPr lang="en-US" sz="1100">
                  <a:solidFill>
                    <a:schemeClr val="bg1"/>
                  </a:solidFill>
                </a:rPr>
                <a:t>Investment and Project Finance professional, with over 14 years of experience in renewable energy, conventional power generation and commodity trading. Prior to joining </a:t>
              </a:r>
              <a:br>
                <a:rPr lang="en-US" sz="1100">
                  <a:solidFill>
                    <a:schemeClr val="bg1"/>
                  </a:solidFill>
                </a:rPr>
              </a:br>
              <a:r>
                <a:rPr lang="en-US" sz="1100">
                  <a:solidFill>
                    <a:schemeClr val="bg1"/>
                  </a:solidFill>
                </a:rPr>
                <a:t>CNE, Samuel had successful careers at Bp, Austin Energy and Goldman Sachs</a:t>
              </a:r>
            </a:p>
          </p:txBody>
        </p:sp>
      </p:grpSp>
    </p:spTree>
    <p:extLst>
      <p:ext uri="{BB962C8B-B14F-4D97-AF65-F5344CB8AC3E}">
        <p14:creationId xmlns:p14="http://schemas.microsoft.com/office/powerpoint/2010/main" val="585542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F941-B642-E1C6-EDC8-B4C98F47CCEB}"/>
              </a:ext>
            </a:extLst>
          </p:cNvPr>
          <p:cNvSpPr/>
          <p:nvPr/>
        </p:nvSpPr>
        <p:spPr>
          <a:xfrm flipH="1">
            <a:off x="0" y="0"/>
            <a:ext cx="12192000" cy="6858001"/>
          </a:xfrm>
          <a:prstGeom prst="rect">
            <a:avLst/>
          </a:prstGeom>
          <a:gradFill flip="none" rotWithShape="1">
            <a:gsLst>
              <a:gs pos="53000">
                <a:srgbClr val="000000">
                  <a:alpha val="0"/>
                </a:srgbClr>
              </a:gs>
              <a:gs pos="100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2653"/>
              </a:solidFill>
            </a:endParaRPr>
          </a:p>
        </p:txBody>
      </p:sp>
      <p:pic>
        <p:nvPicPr>
          <p:cNvPr id="9" name="Picture 8" descr="A red and blue logo&#10;&#10;Description automatically generated">
            <a:extLst>
              <a:ext uri="{FF2B5EF4-FFF2-40B4-BE49-F238E27FC236}">
                <a16:creationId xmlns:a16="http://schemas.microsoft.com/office/drawing/2014/main" id="{AE5B6BDA-B746-3638-F7FA-45498CC6D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352" y="5705854"/>
            <a:ext cx="2003732" cy="1202239"/>
          </a:xfrm>
          <a:prstGeom prst="rect">
            <a:avLst/>
          </a:prstGeom>
        </p:spPr>
      </p:pic>
      <p:sp>
        <p:nvSpPr>
          <p:cNvPr id="16" name="Shape 626">
            <a:extLst>
              <a:ext uri="{FF2B5EF4-FFF2-40B4-BE49-F238E27FC236}">
                <a16:creationId xmlns:a16="http://schemas.microsoft.com/office/drawing/2014/main" id="{5D9B8028-9A7E-85CE-0DF1-D51E815A80CF}"/>
              </a:ext>
            </a:extLst>
          </p:cNvPr>
          <p:cNvSpPr>
            <a:spLocks noChangeAspect="1"/>
          </p:cNvSpPr>
          <p:nvPr/>
        </p:nvSpPr>
        <p:spPr>
          <a:xfrm>
            <a:off x="2834913" y="3"/>
            <a:ext cx="6508690" cy="3983600"/>
          </a:xfrm>
          <a:custGeom>
            <a:avLst/>
            <a:gdLst/>
            <a:ahLst/>
            <a:cxnLst/>
            <a:rect l="0" t="0" r="0" b="0"/>
            <a:pathLst>
              <a:path w="120000" h="120000" extrusionOk="0">
                <a:moveTo>
                  <a:pt x="0" y="0"/>
                </a:moveTo>
                <a:lnTo>
                  <a:pt x="120000" y="0"/>
                </a:lnTo>
                <a:lnTo>
                  <a:pt x="120000" y="60154"/>
                </a:lnTo>
                <a:lnTo>
                  <a:pt x="120000" y="61237"/>
                </a:lnTo>
                <a:lnTo>
                  <a:pt x="119912" y="62402"/>
                </a:lnTo>
                <a:lnTo>
                  <a:pt x="119516" y="64816"/>
                </a:lnTo>
                <a:lnTo>
                  <a:pt x="119033" y="66980"/>
                </a:lnTo>
                <a:lnTo>
                  <a:pt x="118243" y="69227"/>
                </a:lnTo>
                <a:lnTo>
                  <a:pt x="117320" y="71308"/>
                </a:lnTo>
                <a:lnTo>
                  <a:pt x="116266" y="73222"/>
                </a:lnTo>
                <a:lnTo>
                  <a:pt x="115168" y="74887"/>
                </a:lnTo>
                <a:lnTo>
                  <a:pt x="114465" y="75636"/>
                </a:lnTo>
                <a:lnTo>
                  <a:pt x="113894" y="76219"/>
                </a:lnTo>
                <a:lnTo>
                  <a:pt x="66105" y="117752"/>
                </a:lnTo>
                <a:lnTo>
                  <a:pt x="65534" y="118252"/>
                </a:lnTo>
                <a:lnTo>
                  <a:pt x="64831" y="118668"/>
                </a:lnTo>
                <a:lnTo>
                  <a:pt x="63250" y="119417"/>
                </a:lnTo>
                <a:lnTo>
                  <a:pt x="61669" y="119833"/>
                </a:lnTo>
                <a:lnTo>
                  <a:pt x="60000" y="120000"/>
                </a:lnTo>
                <a:lnTo>
                  <a:pt x="58330" y="119833"/>
                </a:lnTo>
                <a:lnTo>
                  <a:pt x="56749" y="119417"/>
                </a:lnTo>
                <a:lnTo>
                  <a:pt x="55168" y="118668"/>
                </a:lnTo>
                <a:lnTo>
                  <a:pt x="54465" y="118252"/>
                </a:lnTo>
                <a:lnTo>
                  <a:pt x="53894" y="117752"/>
                </a:lnTo>
                <a:lnTo>
                  <a:pt x="6105" y="76219"/>
                </a:lnTo>
                <a:lnTo>
                  <a:pt x="5534" y="75636"/>
                </a:lnTo>
                <a:lnTo>
                  <a:pt x="4831" y="74887"/>
                </a:lnTo>
                <a:lnTo>
                  <a:pt x="3733" y="73222"/>
                </a:lnTo>
                <a:lnTo>
                  <a:pt x="2679" y="71308"/>
                </a:lnTo>
                <a:lnTo>
                  <a:pt x="1756" y="69227"/>
                </a:lnTo>
                <a:lnTo>
                  <a:pt x="966" y="66980"/>
                </a:lnTo>
                <a:lnTo>
                  <a:pt x="395" y="64816"/>
                </a:lnTo>
                <a:lnTo>
                  <a:pt x="87" y="62402"/>
                </a:lnTo>
                <a:lnTo>
                  <a:pt x="0" y="61237"/>
                </a:lnTo>
                <a:lnTo>
                  <a:pt x="0" y="60154"/>
                </a:lnTo>
                <a:close/>
              </a:path>
            </a:pathLst>
          </a:custGeom>
          <a:solidFill>
            <a:srgbClr val="708090">
              <a:lumMod val="40000"/>
              <a:lumOff val="6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6CCD3"/>
              </a:solidFill>
              <a:effectLst/>
              <a:uLnTx/>
              <a:uFillTx/>
              <a:latin typeface="Calibri"/>
            </a:endParaRPr>
          </a:p>
        </p:txBody>
      </p:sp>
      <p:sp>
        <p:nvSpPr>
          <p:cNvPr id="17" name="Shape 627">
            <a:extLst>
              <a:ext uri="{FF2B5EF4-FFF2-40B4-BE49-F238E27FC236}">
                <a16:creationId xmlns:a16="http://schemas.microsoft.com/office/drawing/2014/main" id="{DB70C340-34F9-D80B-3DA3-BD0A7BFCFBF5}"/>
              </a:ext>
            </a:extLst>
          </p:cNvPr>
          <p:cNvSpPr>
            <a:spLocks noChangeAspect="1"/>
          </p:cNvSpPr>
          <p:nvPr/>
        </p:nvSpPr>
        <p:spPr>
          <a:xfrm rot="16200000">
            <a:off x="4524558" y="608840"/>
            <a:ext cx="3129398" cy="3026101"/>
          </a:xfrm>
          <a:custGeom>
            <a:avLst/>
            <a:gdLst/>
            <a:ahLst/>
            <a:cxnLst/>
            <a:rect l="0" t="0" r="0" b="0"/>
            <a:pathLst>
              <a:path w="120000" h="120000" extrusionOk="0">
                <a:moveTo>
                  <a:pt x="35418" y="119999"/>
                </a:moveTo>
                <a:lnTo>
                  <a:pt x="35418" y="119999"/>
                </a:lnTo>
                <a:lnTo>
                  <a:pt x="34778" y="119999"/>
                </a:lnTo>
                <a:lnTo>
                  <a:pt x="34088" y="119912"/>
                </a:lnTo>
                <a:lnTo>
                  <a:pt x="32660" y="119516"/>
                </a:lnTo>
                <a:lnTo>
                  <a:pt x="31379" y="119033"/>
                </a:lnTo>
                <a:lnTo>
                  <a:pt x="30049" y="118243"/>
                </a:lnTo>
                <a:lnTo>
                  <a:pt x="28817" y="117320"/>
                </a:lnTo>
                <a:lnTo>
                  <a:pt x="27684" y="116266"/>
                </a:lnTo>
                <a:lnTo>
                  <a:pt x="26699" y="115168"/>
                </a:lnTo>
                <a:lnTo>
                  <a:pt x="26256" y="114465"/>
                </a:lnTo>
                <a:lnTo>
                  <a:pt x="25911" y="113894"/>
                </a:lnTo>
                <a:lnTo>
                  <a:pt x="1330" y="66105"/>
                </a:lnTo>
                <a:lnTo>
                  <a:pt x="1330" y="66105"/>
                </a:lnTo>
                <a:lnTo>
                  <a:pt x="1034" y="65534"/>
                </a:lnTo>
                <a:lnTo>
                  <a:pt x="788" y="64831"/>
                </a:lnTo>
                <a:lnTo>
                  <a:pt x="344" y="63250"/>
                </a:lnTo>
                <a:lnTo>
                  <a:pt x="98" y="61669"/>
                </a:lnTo>
                <a:lnTo>
                  <a:pt x="0" y="59999"/>
                </a:lnTo>
                <a:lnTo>
                  <a:pt x="98" y="58330"/>
                </a:lnTo>
                <a:lnTo>
                  <a:pt x="344" y="56749"/>
                </a:lnTo>
                <a:lnTo>
                  <a:pt x="788" y="55168"/>
                </a:lnTo>
                <a:lnTo>
                  <a:pt x="1034" y="54465"/>
                </a:lnTo>
                <a:lnTo>
                  <a:pt x="1330" y="53894"/>
                </a:lnTo>
                <a:lnTo>
                  <a:pt x="25911" y="6105"/>
                </a:lnTo>
                <a:lnTo>
                  <a:pt x="25911" y="6105"/>
                </a:lnTo>
                <a:lnTo>
                  <a:pt x="26256" y="5534"/>
                </a:lnTo>
                <a:lnTo>
                  <a:pt x="26699" y="4831"/>
                </a:lnTo>
                <a:lnTo>
                  <a:pt x="27684" y="3733"/>
                </a:lnTo>
                <a:lnTo>
                  <a:pt x="28817" y="2679"/>
                </a:lnTo>
                <a:lnTo>
                  <a:pt x="30049" y="1756"/>
                </a:lnTo>
                <a:lnTo>
                  <a:pt x="31379" y="966"/>
                </a:lnTo>
                <a:lnTo>
                  <a:pt x="32660" y="395"/>
                </a:lnTo>
                <a:lnTo>
                  <a:pt x="34088" y="87"/>
                </a:lnTo>
                <a:lnTo>
                  <a:pt x="34778" y="0"/>
                </a:lnTo>
                <a:lnTo>
                  <a:pt x="35418" y="0"/>
                </a:lnTo>
                <a:lnTo>
                  <a:pt x="84581" y="0"/>
                </a:lnTo>
                <a:lnTo>
                  <a:pt x="84581" y="0"/>
                </a:lnTo>
                <a:lnTo>
                  <a:pt x="85221" y="0"/>
                </a:lnTo>
                <a:lnTo>
                  <a:pt x="85911" y="87"/>
                </a:lnTo>
                <a:lnTo>
                  <a:pt x="87339" y="395"/>
                </a:lnTo>
                <a:lnTo>
                  <a:pt x="88620" y="966"/>
                </a:lnTo>
                <a:lnTo>
                  <a:pt x="89950" y="1756"/>
                </a:lnTo>
                <a:lnTo>
                  <a:pt x="91182" y="2679"/>
                </a:lnTo>
                <a:lnTo>
                  <a:pt x="92315" y="3733"/>
                </a:lnTo>
                <a:lnTo>
                  <a:pt x="93300" y="4831"/>
                </a:lnTo>
                <a:lnTo>
                  <a:pt x="93743" y="5534"/>
                </a:lnTo>
                <a:lnTo>
                  <a:pt x="94088" y="6105"/>
                </a:lnTo>
                <a:lnTo>
                  <a:pt x="118669" y="53894"/>
                </a:lnTo>
                <a:lnTo>
                  <a:pt x="118669" y="53894"/>
                </a:lnTo>
                <a:lnTo>
                  <a:pt x="118965" y="54465"/>
                </a:lnTo>
                <a:lnTo>
                  <a:pt x="119211" y="55168"/>
                </a:lnTo>
                <a:lnTo>
                  <a:pt x="119655" y="56749"/>
                </a:lnTo>
                <a:lnTo>
                  <a:pt x="119901" y="58330"/>
                </a:lnTo>
                <a:lnTo>
                  <a:pt x="120000" y="59999"/>
                </a:lnTo>
                <a:lnTo>
                  <a:pt x="119901" y="61669"/>
                </a:lnTo>
                <a:lnTo>
                  <a:pt x="119655" y="63250"/>
                </a:lnTo>
                <a:lnTo>
                  <a:pt x="119211" y="64831"/>
                </a:lnTo>
                <a:lnTo>
                  <a:pt x="118965" y="65534"/>
                </a:lnTo>
                <a:lnTo>
                  <a:pt x="118669" y="66105"/>
                </a:lnTo>
                <a:lnTo>
                  <a:pt x="94088" y="113894"/>
                </a:lnTo>
                <a:lnTo>
                  <a:pt x="94088" y="113894"/>
                </a:lnTo>
                <a:lnTo>
                  <a:pt x="93743" y="114465"/>
                </a:lnTo>
                <a:lnTo>
                  <a:pt x="93300" y="115168"/>
                </a:lnTo>
                <a:lnTo>
                  <a:pt x="92315" y="116266"/>
                </a:lnTo>
                <a:lnTo>
                  <a:pt x="91182" y="117320"/>
                </a:lnTo>
                <a:lnTo>
                  <a:pt x="89950" y="118243"/>
                </a:lnTo>
                <a:lnTo>
                  <a:pt x="88620" y="119033"/>
                </a:lnTo>
                <a:lnTo>
                  <a:pt x="87339" y="119516"/>
                </a:lnTo>
                <a:lnTo>
                  <a:pt x="85911" y="119912"/>
                </a:lnTo>
                <a:lnTo>
                  <a:pt x="85221" y="119999"/>
                </a:lnTo>
                <a:lnTo>
                  <a:pt x="84581" y="119999"/>
                </a:lnTo>
                <a:lnTo>
                  <a:pt x="35418" y="119999"/>
                </a:lnTo>
                <a:close/>
              </a:path>
            </a:pathLst>
          </a:custGeom>
          <a:solidFill>
            <a:srgbClr val="708090">
              <a:lumMod val="75000"/>
              <a:alpha val="60000"/>
            </a:srgbClr>
          </a:solidFill>
          <a:ln>
            <a:noFill/>
          </a:ln>
        </p:spPr>
        <p:txBody>
          <a:bodyPr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latin typeface="Calibri" panose="020F0502020204030204" pitchFamily="34" charset="0"/>
              <a:ea typeface="Nunito Light"/>
              <a:cs typeface="Calibri" panose="020F0502020204030204" pitchFamily="34" charset="0"/>
              <a:sym typeface="Nunito Light"/>
            </a:endParaRPr>
          </a:p>
        </p:txBody>
      </p:sp>
      <p:sp>
        <p:nvSpPr>
          <p:cNvPr id="18" name="Title 1">
            <a:extLst>
              <a:ext uri="{FF2B5EF4-FFF2-40B4-BE49-F238E27FC236}">
                <a16:creationId xmlns:a16="http://schemas.microsoft.com/office/drawing/2014/main" id="{2796B293-4A5C-83F7-711E-FC52EB39A3C0}"/>
              </a:ext>
            </a:extLst>
          </p:cNvPr>
          <p:cNvSpPr txBox="1">
            <a:spLocks/>
          </p:cNvSpPr>
          <p:nvPr/>
        </p:nvSpPr>
        <p:spPr>
          <a:xfrm>
            <a:off x="4719371" y="690655"/>
            <a:ext cx="2739772" cy="2862470"/>
          </a:xfrm>
          <a:prstGeom prst="rect">
            <a:avLst/>
          </a:prstGeom>
        </p:spPr>
        <p:txBody>
          <a:bodyPr vert="horz" wrap="square" lIns="0" tIns="0" rIns="0" bIns="0" rtlCol="0" anchor="ctr">
            <a:noAutofit/>
          </a:bodyPr>
          <a:lstStyle>
            <a:lvl1pPr algn="ctr" defTabSz="914400" rtl="0" eaLnBrk="1" latinLnBrk="0" hangingPunct="1">
              <a:lnSpc>
                <a:spcPct val="100000"/>
              </a:lnSpc>
              <a:spcBef>
                <a:spcPct val="0"/>
              </a:spcBef>
              <a:buNone/>
              <a:defRPr sz="3100" kern="1200" spc="-40" baseline="0">
                <a:solidFill>
                  <a:schemeClr val="bg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4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About Us</a:t>
            </a:r>
          </a:p>
        </p:txBody>
      </p:sp>
      <p:sp>
        <p:nvSpPr>
          <p:cNvPr id="19" name="Text Placeholder 29">
            <a:extLst>
              <a:ext uri="{FF2B5EF4-FFF2-40B4-BE49-F238E27FC236}">
                <a16:creationId xmlns:a16="http://schemas.microsoft.com/office/drawing/2014/main" id="{DDBA9B09-DF2F-4EA1-D557-0D9569078A15}"/>
              </a:ext>
            </a:extLst>
          </p:cNvPr>
          <p:cNvSpPr txBox="1">
            <a:spLocks/>
          </p:cNvSpPr>
          <p:nvPr/>
        </p:nvSpPr>
        <p:spPr>
          <a:xfrm>
            <a:off x="8830049" y="4152899"/>
            <a:ext cx="2432304" cy="956427"/>
          </a:xfrm>
          <a:prstGeom prst="rect">
            <a:avLst/>
          </a:prstGeom>
        </p:spPr>
        <p:txBody>
          <a:bodyPr vert="horz" lIns="0" tIns="0" rIns="0" bIns="0" rtlCol="0">
            <a:normAutofit/>
          </a:bodyPr>
          <a:lstStyle>
            <a:lvl1pPr marL="0" marR="0" indent="0" algn="ctr" defTabSz="914400" rtl="0" eaLnBrk="1" latinLnBrk="0" hangingPunct="1">
              <a:lnSpc>
                <a:spcPct val="107000"/>
              </a:lnSpc>
              <a:spcBef>
                <a:spcPts val="600"/>
              </a:spcBef>
              <a:spcAft>
                <a:spcPts val="0"/>
              </a:spcAft>
              <a:buClr>
                <a:schemeClr val="accent1"/>
              </a:buClr>
              <a:buSzPct val="25000"/>
              <a:buFont typeface="Arial" panose="020B0604020202020204" pitchFamily="34" charset="0"/>
              <a:buNone/>
              <a:defRPr sz="3600" kern="1200" baseline="0">
                <a:solidFill>
                  <a:schemeClr val="tx1">
                    <a:lumMod val="85000"/>
                    <a:lumOff val="15000"/>
                  </a:schemeClr>
                </a:solidFill>
                <a:latin typeface="Calibri" panose="020F0502020204030204" pitchFamily="34" charset="0"/>
                <a:ea typeface="+mn-ea"/>
                <a:cs typeface="Calibri" panose="020F0502020204030204" pitchFamily="34" charset="0"/>
              </a:defRPr>
            </a:lvl1pPr>
            <a:lvl2pPr marL="338328" indent="-174625"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400" kern="1200" baseline="0">
                <a:solidFill>
                  <a:schemeClr val="tx1">
                    <a:lumMod val="85000"/>
                    <a:lumOff val="15000"/>
                  </a:schemeClr>
                </a:solidFill>
                <a:latin typeface="Calibri" panose="020F0502020204030204" pitchFamily="34" charset="0"/>
                <a:ea typeface="+mn-ea"/>
                <a:cs typeface="Calibri" panose="020F0502020204030204" pitchFamily="34" charset="0"/>
              </a:defRPr>
            </a:lvl2pPr>
            <a:lvl3pPr marL="509588" indent="-161925"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lang="en-US" sz="2000" kern="1200" dirty="0" smtClean="0">
                <a:solidFill>
                  <a:schemeClr val="tx1">
                    <a:lumMod val="85000"/>
                    <a:lumOff val="15000"/>
                  </a:schemeClr>
                </a:solidFill>
                <a:latin typeface="Calibri" panose="020F0502020204030204" pitchFamily="34" charset="0"/>
                <a:ea typeface="+mn-ea"/>
                <a:cs typeface="Calibri" panose="020F0502020204030204" pitchFamily="34" charset="0"/>
              </a:defRPr>
            </a:lvl3pPr>
            <a:lvl4pPr marL="685800" indent="-173736"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None/>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a:lstStyle>
          <a:p>
            <a:pPr>
              <a:lnSpc>
                <a:spcPct val="100000"/>
              </a:lnSpc>
              <a:spcBef>
                <a:spcPts val="0"/>
              </a:spcBef>
              <a:buClrTx/>
            </a:pPr>
            <a:r>
              <a:rPr lang="en-US">
                <a:solidFill>
                  <a:srgbClr val="F15D2A"/>
                </a:solidFill>
                <a:latin typeface="Calibri" panose="020F0502020204030204"/>
                <a:ea typeface="Nunito ExtraBold"/>
                <a:cs typeface="Nunito ExtraBold"/>
                <a:sym typeface="Nunito ExtraBold"/>
              </a:rPr>
              <a:t>4.05GW</a:t>
            </a:r>
          </a:p>
          <a:p>
            <a:pPr>
              <a:lnSpc>
                <a:spcPct val="100000"/>
              </a:lnSpc>
              <a:buClrTx/>
            </a:pPr>
            <a:r>
              <a:rPr lang="en-US" sz="2000">
                <a:solidFill>
                  <a:srgbClr val="000000">
                    <a:lumMod val="85000"/>
                    <a:lumOff val="15000"/>
                  </a:srgbClr>
                </a:solidFill>
                <a:latin typeface="Calibri" panose="020F0502020204030204"/>
                <a:ea typeface="Nunito Light"/>
                <a:cs typeface="Nunito Light"/>
                <a:sym typeface="Nunito Light"/>
              </a:rPr>
              <a:t>Operated by Group</a:t>
            </a:r>
            <a:endParaRPr lang="en-US" sz="2000">
              <a:solidFill>
                <a:srgbClr val="000000">
                  <a:lumMod val="85000"/>
                  <a:lumOff val="15000"/>
                </a:srgbClr>
              </a:solidFill>
              <a:latin typeface="Calibri" panose="020F0502020204030204"/>
              <a:ea typeface="Nunito"/>
              <a:cs typeface="Nunito"/>
              <a:sym typeface="Nunito"/>
            </a:endParaRPr>
          </a:p>
        </p:txBody>
      </p:sp>
      <p:sp>
        <p:nvSpPr>
          <p:cNvPr id="20" name="Text Placeholder 28">
            <a:extLst>
              <a:ext uri="{FF2B5EF4-FFF2-40B4-BE49-F238E27FC236}">
                <a16:creationId xmlns:a16="http://schemas.microsoft.com/office/drawing/2014/main" id="{2675E269-A4C2-C2FB-B722-285BDFE1AC32}"/>
              </a:ext>
            </a:extLst>
          </p:cNvPr>
          <p:cNvSpPr txBox="1">
            <a:spLocks/>
          </p:cNvSpPr>
          <p:nvPr/>
        </p:nvSpPr>
        <p:spPr>
          <a:xfrm>
            <a:off x="6234443" y="4152900"/>
            <a:ext cx="2432304" cy="956654"/>
          </a:xfrm>
          <a:prstGeom prst="rect">
            <a:avLst/>
          </a:prstGeom>
        </p:spPr>
        <p:txBody>
          <a:bodyPr vert="horz" lIns="0" tIns="0" rIns="0" bIns="0" rtlCol="0">
            <a:normAutofit/>
          </a:bodyPr>
          <a:lstStyle>
            <a:lvl1pPr marL="0" marR="0" indent="0" algn="ctr" defTabSz="914400" rtl="0" eaLnBrk="1" latinLnBrk="0" hangingPunct="1">
              <a:lnSpc>
                <a:spcPct val="107000"/>
              </a:lnSpc>
              <a:spcBef>
                <a:spcPts val="600"/>
              </a:spcBef>
              <a:spcAft>
                <a:spcPts val="0"/>
              </a:spcAft>
              <a:buClr>
                <a:schemeClr val="accent1"/>
              </a:buClr>
              <a:buSzPct val="25000"/>
              <a:buFont typeface="Arial" panose="020B0604020202020204" pitchFamily="34" charset="0"/>
              <a:buNone/>
              <a:defRPr sz="3600" kern="1200" baseline="0">
                <a:solidFill>
                  <a:schemeClr val="tx1">
                    <a:lumMod val="85000"/>
                    <a:lumOff val="15000"/>
                  </a:schemeClr>
                </a:solidFill>
                <a:latin typeface="Calibri" panose="020F0502020204030204" pitchFamily="34" charset="0"/>
                <a:ea typeface="+mn-ea"/>
                <a:cs typeface="Calibri" panose="020F0502020204030204" pitchFamily="34" charset="0"/>
              </a:defRPr>
            </a:lvl1pPr>
            <a:lvl2pPr marL="338328" indent="-174625"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400" kern="1200" baseline="0">
                <a:solidFill>
                  <a:schemeClr val="tx1">
                    <a:lumMod val="85000"/>
                    <a:lumOff val="15000"/>
                  </a:schemeClr>
                </a:solidFill>
                <a:latin typeface="Calibri" panose="020F0502020204030204" pitchFamily="34" charset="0"/>
                <a:ea typeface="+mn-ea"/>
                <a:cs typeface="Calibri" panose="020F0502020204030204" pitchFamily="34" charset="0"/>
              </a:defRPr>
            </a:lvl2pPr>
            <a:lvl3pPr marL="509588" indent="-161925"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lang="en-US" sz="2000" kern="1200" dirty="0" smtClean="0">
                <a:solidFill>
                  <a:schemeClr val="tx1">
                    <a:lumMod val="85000"/>
                    <a:lumOff val="15000"/>
                  </a:schemeClr>
                </a:solidFill>
                <a:latin typeface="Calibri" panose="020F0502020204030204" pitchFamily="34" charset="0"/>
                <a:ea typeface="+mn-ea"/>
                <a:cs typeface="Calibri" panose="020F0502020204030204" pitchFamily="34" charset="0"/>
              </a:defRPr>
            </a:lvl3pPr>
            <a:lvl4pPr marL="685800" indent="-173736"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None/>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a:lstStyle>
          <a:p>
            <a:pPr>
              <a:lnSpc>
                <a:spcPct val="100000"/>
              </a:lnSpc>
              <a:spcBef>
                <a:spcPts val="0"/>
              </a:spcBef>
              <a:buClrTx/>
            </a:pPr>
            <a:r>
              <a:rPr lang="en-US">
                <a:solidFill>
                  <a:srgbClr val="F15D2A"/>
                </a:solidFill>
                <a:latin typeface="Calibri" panose="020F0502020204030204"/>
                <a:ea typeface="Nunito ExtraBold"/>
                <a:cs typeface="Nunito ExtraBold"/>
                <a:sym typeface="Nunito ExtraBold"/>
              </a:rPr>
              <a:t>$1.04B</a:t>
            </a:r>
          </a:p>
          <a:p>
            <a:pPr>
              <a:lnSpc>
                <a:spcPct val="100000"/>
              </a:lnSpc>
              <a:buClrTx/>
            </a:pPr>
            <a:r>
              <a:rPr lang="en-US" sz="2000">
                <a:solidFill>
                  <a:srgbClr val="000000">
                    <a:lumMod val="85000"/>
                    <a:lumOff val="15000"/>
                  </a:srgbClr>
                </a:solidFill>
                <a:latin typeface="Calibri" panose="020F0502020204030204"/>
                <a:ea typeface="Nunito Light"/>
                <a:cs typeface="Nunito Light"/>
                <a:sym typeface="Nunito Light"/>
              </a:rPr>
              <a:t>CAPEX by 2027</a:t>
            </a:r>
            <a:endParaRPr lang="en-US" sz="2000">
              <a:solidFill>
                <a:srgbClr val="000000">
                  <a:lumMod val="85000"/>
                  <a:lumOff val="15000"/>
                </a:srgbClr>
              </a:solidFill>
              <a:latin typeface="Calibri" panose="020F0502020204030204"/>
              <a:ea typeface="Nunito"/>
              <a:cs typeface="Nunito"/>
              <a:sym typeface="Nunito"/>
            </a:endParaRPr>
          </a:p>
        </p:txBody>
      </p:sp>
      <p:sp>
        <p:nvSpPr>
          <p:cNvPr id="21" name="Text Placeholder 21">
            <a:extLst>
              <a:ext uri="{FF2B5EF4-FFF2-40B4-BE49-F238E27FC236}">
                <a16:creationId xmlns:a16="http://schemas.microsoft.com/office/drawing/2014/main" id="{061732C5-F6D6-D28D-1C14-495E4DD5AE86}"/>
              </a:ext>
            </a:extLst>
          </p:cNvPr>
          <p:cNvSpPr txBox="1">
            <a:spLocks/>
          </p:cNvSpPr>
          <p:nvPr/>
        </p:nvSpPr>
        <p:spPr>
          <a:xfrm>
            <a:off x="3532374" y="4152900"/>
            <a:ext cx="2432304" cy="958404"/>
          </a:xfrm>
          <a:prstGeom prst="rect">
            <a:avLst/>
          </a:prstGeom>
        </p:spPr>
        <p:txBody>
          <a:bodyPr vert="horz" lIns="0" tIns="0" rIns="0" bIns="0" rtlCol="0">
            <a:normAutofit/>
          </a:bodyPr>
          <a:lstStyle>
            <a:lvl1pPr marL="0" marR="0" indent="0" algn="ctr" defTabSz="914400" rtl="0" eaLnBrk="1" latinLnBrk="0" hangingPunct="1">
              <a:lnSpc>
                <a:spcPct val="107000"/>
              </a:lnSpc>
              <a:spcBef>
                <a:spcPts val="600"/>
              </a:spcBef>
              <a:spcAft>
                <a:spcPts val="0"/>
              </a:spcAft>
              <a:buClr>
                <a:schemeClr val="accent1"/>
              </a:buClr>
              <a:buSzPct val="25000"/>
              <a:buFont typeface="Arial" panose="020B0604020202020204" pitchFamily="34" charset="0"/>
              <a:buNone/>
              <a:defRPr sz="3600" kern="1200" baseline="0">
                <a:solidFill>
                  <a:schemeClr val="tx1">
                    <a:lumMod val="85000"/>
                    <a:lumOff val="15000"/>
                  </a:schemeClr>
                </a:solidFill>
                <a:latin typeface="Calibri" panose="020F0502020204030204" pitchFamily="34" charset="0"/>
                <a:ea typeface="+mn-ea"/>
                <a:cs typeface="Calibri" panose="020F0502020204030204" pitchFamily="34" charset="0"/>
              </a:defRPr>
            </a:lvl1pPr>
            <a:lvl2pPr marL="338328" indent="-174625"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400" kern="1200" baseline="0">
                <a:solidFill>
                  <a:schemeClr val="tx1">
                    <a:lumMod val="85000"/>
                    <a:lumOff val="15000"/>
                  </a:schemeClr>
                </a:solidFill>
                <a:latin typeface="Calibri" panose="020F0502020204030204" pitchFamily="34" charset="0"/>
                <a:ea typeface="+mn-ea"/>
                <a:cs typeface="Calibri" panose="020F0502020204030204" pitchFamily="34" charset="0"/>
              </a:defRPr>
            </a:lvl2pPr>
            <a:lvl3pPr marL="509588" indent="-161925"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lang="en-US" sz="2000" kern="1200" dirty="0" smtClean="0">
                <a:solidFill>
                  <a:schemeClr val="tx1">
                    <a:lumMod val="85000"/>
                    <a:lumOff val="15000"/>
                  </a:schemeClr>
                </a:solidFill>
                <a:latin typeface="Calibri" panose="020F0502020204030204" pitchFamily="34" charset="0"/>
                <a:ea typeface="+mn-ea"/>
                <a:cs typeface="Calibri" panose="020F0502020204030204" pitchFamily="34" charset="0"/>
              </a:defRPr>
            </a:lvl3pPr>
            <a:lvl4pPr marL="685800" indent="-173736"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None/>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a:lstStyle>
          <a:p>
            <a:pPr>
              <a:lnSpc>
                <a:spcPct val="100000"/>
              </a:lnSpc>
              <a:spcBef>
                <a:spcPts val="0"/>
              </a:spcBef>
              <a:buClrTx/>
            </a:pPr>
            <a:r>
              <a:rPr lang="en-US">
                <a:solidFill>
                  <a:srgbClr val="F15D2A"/>
                </a:solidFill>
                <a:latin typeface="Calibri" panose="020F0502020204030204"/>
                <a:ea typeface="Nunito ExtraBold"/>
                <a:cs typeface="Nunito ExtraBold"/>
                <a:sym typeface="Nunito ExtraBold"/>
              </a:rPr>
              <a:t>1.0 GW</a:t>
            </a:r>
          </a:p>
          <a:p>
            <a:pPr>
              <a:lnSpc>
                <a:spcPct val="100000"/>
              </a:lnSpc>
              <a:buClrTx/>
            </a:pPr>
            <a:r>
              <a:rPr lang="en-US" sz="2000">
                <a:solidFill>
                  <a:srgbClr val="000000">
                    <a:lumMod val="85000"/>
                    <a:lumOff val="15000"/>
                  </a:srgbClr>
                </a:solidFill>
                <a:latin typeface="Calibri" panose="020F0502020204030204"/>
                <a:ea typeface="Nunito Light"/>
                <a:cs typeface="Nunito Light"/>
                <a:sym typeface="Nunito Light"/>
              </a:rPr>
              <a:t>COD by 2027</a:t>
            </a:r>
            <a:endParaRPr lang="en-US" sz="2000">
              <a:solidFill>
                <a:srgbClr val="000000">
                  <a:lumMod val="85000"/>
                  <a:lumOff val="15000"/>
                </a:srgbClr>
              </a:solidFill>
              <a:latin typeface="Calibri" panose="020F0502020204030204"/>
              <a:ea typeface="Nunito"/>
              <a:cs typeface="Nunito"/>
              <a:sym typeface="Nunito"/>
            </a:endParaRPr>
          </a:p>
        </p:txBody>
      </p:sp>
      <p:sp>
        <p:nvSpPr>
          <p:cNvPr id="22" name="Text Placeholder 20">
            <a:extLst>
              <a:ext uri="{FF2B5EF4-FFF2-40B4-BE49-F238E27FC236}">
                <a16:creationId xmlns:a16="http://schemas.microsoft.com/office/drawing/2014/main" id="{42F4E10C-9CDB-AE04-526C-5C66BABF0B17}"/>
              </a:ext>
            </a:extLst>
          </p:cNvPr>
          <p:cNvSpPr txBox="1">
            <a:spLocks/>
          </p:cNvSpPr>
          <p:nvPr/>
        </p:nvSpPr>
        <p:spPr>
          <a:xfrm>
            <a:off x="917831" y="4152899"/>
            <a:ext cx="2432304" cy="957075"/>
          </a:xfrm>
          <a:prstGeom prst="rect">
            <a:avLst/>
          </a:prstGeom>
        </p:spPr>
        <p:txBody>
          <a:bodyPr vert="horz" lIns="0" tIns="0" rIns="0" bIns="0" rtlCol="0">
            <a:normAutofit/>
          </a:bodyPr>
          <a:lstStyle>
            <a:lvl1pPr marL="0" marR="0" indent="0" algn="ctr" defTabSz="914400" rtl="0" eaLnBrk="1" latinLnBrk="0" hangingPunct="1">
              <a:lnSpc>
                <a:spcPct val="107000"/>
              </a:lnSpc>
              <a:spcBef>
                <a:spcPts val="600"/>
              </a:spcBef>
              <a:spcAft>
                <a:spcPts val="0"/>
              </a:spcAft>
              <a:buClr>
                <a:schemeClr val="accent1"/>
              </a:buClr>
              <a:buSzPct val="25000"/>
              <a:buFont typeface="Arial" panose="020B0604020202020204" pitchFamily="34" charset="0"/>
              <a:buNone/>
              <a:defRPr sz="3200" kern="1200" baseline="0">
                <a:solidFill>
                  <a:schemeClr val="tx1">
                    <a:lumMod val="85000"/>
                    <a:lumOff val="15000"/>
                  </a:schemeClr>
                </a:solidFill>
                <a:latin typeface="Calibri" panose="020F0502020204030204" pitchFamily="34" charset="0"/>
                <a:ea typeface="+mn-ea"/>
                <a:cs typeface="Calibri" panose="020F0502020204030204" pitchFamily="34" charset="0"/>
              </a:defRPr>
            </a:lvl1pPr>
            <a:lvl2pPr marL="338328" indent="-174625"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400" kern="1200" baseline="0">
                <a:solidFill>
                  <a:schemeClr val="tx1">
                    <a:lumMod val="85000"/>
                    <a:lumOff val="15000"/>
                  </a:schemeClr>
                </a:solidFill>
                <a:latin typeface="Calibri" panose="020F0502020204030204" pitchFamily="34" charset="0"/>
                <a:ea typeface="+mn-ea"/>
                <a:cs typeface="Calibri" panose="020F0502020204030204" pitchFamily="34" charset="0"/>
              </a:defRPr>
            </a:lvl2pPr>
            <a:lvl3pPr marL="509588" indent="-161925"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lang="en-US" sz="2000" kern="1200" dirty="0" smtClean="0">
                <a:solidFill>
                  <a:schemeClr val="tx1">
                    <a:lumMod val="85000"/>
                    <a:lumOff val="15000"/>
                  </a:schemeClr>
                </a:solidFill>
                <a:latin typeface="Calibri" panose="020F0502020204030204" pitchFamily="34" charset="0"/>
                <a:ea typeface="+mn-ea"/>
                <a:cs typeface="Calibri" panose="020F0502020204030204" pitchFamily="34" charset="0"/>
              </a:defRPr>
            </a:lvl3pPr>
            <a:lvl4pPr marL="685800" indent="-173736" algn="l" defTabSz="914400" rtl="0" eaLnBrk="1" latinLnBrk="0" hangingPunct="1">
              <a:lnSpc>
                <a:spcPct val="100000"/>
              </a:lnSpc>
              <a:spcBef>
                <a:spcPts val="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None/>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a:lstStyle>
          <a:p>
            <a:pPr>
              <a:lnSpc>
                <a:spcPct val="100000"/>
              </a:lnSpc>
              <a:spcBef>
                <a:spcPts val="0"/>
              </a:spcBef>
              <a:buClrTx/>
            </a:pPr>
            <a:r>
              <a:rPr lang="en-US" sz="3600">
                <a:solidFill>
                  <a:srgbClr val="F15D2A"/>
                </a:solidFill>
                <a:latin typeface="Calibri" panose="020F0502020204030204"/>
                <a:ea typeface="Nunito ExtraBold"/>
                <a:cs typeface="Nunito ExtraBold"/>
                <a:sym typeface="Nunito ExtraBold"/>
              </a:rPr>
              <a:t>4.02GW</a:t>
            </a:r>
          </a:p>
          <a:p>
            <a:pPr>
              <a:lnSpc>
                <a:spcPct val="100000"/>
              </a:lnSpc>
              <a:buClrTx/>
            </a:pPr>
            <a:r>
              <a:rPr lang="en-US" sz="2000">
                <a:solidFill>
                  <a:srgbClr val="000000">
                    <a:lumMod val="85000"/>
                    <a:lumOff val="15000"/>
                  </a:srgbClr>
                </a:solidFill>
                <a:latin typeface="Calibri" panose="020F0502020204030204"/>
                <a:ea typeface="Nunito"/>
                <a:cs typeface="Nunito"/>
                <a:sym typeface="Nunito"/>
              </a:rPr>
              <a:t>ERCOT Pipeline </a:t>
            </a:r>
          </a:p>
        </p:txBody>
      </p:sp>
      <p:sp>
        <p:nvSpPr>
          <p:cNvPr id="23" name="Text Placeholder 30">
            <a:extLst>
              <a:ext uri="{FF2B5EF4-FFF2-40B4-BE49-F238E27FC236}">
                <a16:creationId xmlns:a16="http://schemas.microsoft.com/office/drawing/2014/main" id="{C2CAD453-E04D-4193-A1E9-3FE40051A6B6}"/>
              </a:ext>
            </a:extLst>
          </p:cNvPr>
          <p:cNvSpPr txBox="1">
            <a:spLocks/>
          </p:cNvSpPr>
          <p:nvPr/>
        </p:nvSpPr>
        <p:spPr>
          <a:xfrm>
            <a:off x="1217709" y="5232386"/>
            <a:ext cx="9575163" cy="1064677"/>
          </a:xfrm>
          <a:prstGeom prst="rect">
            <a:avLst/>
          </a:prstGeom>
        </p:spPr>
        <p:txBody>
          <a:bodyPr vert="horz" lIns="0" tIns="0" rIns="0" bIns="0" rtlCol="0">
            <a:noAutofit/>
          </a:bodyPr>
          <a:lstStyle>
            <a:lvl1pPr marL="0" indent="0" algn="l" defTabSz="914400" rtl="0" eaLnBrk="1" latinLnBrk="0" hangingPunct="1">
              <a:lnSpc>
                <a:spcPct val="107000"/>
              </a:lnSpc>
              <a:spcBef>
                <a:spcPts val="1200"/>
              </a:spcBef>
              <a:buClr>
                <a:schemeClr val="accent1"/>
              </a:buClr>
              <a:buFont typeface="Arial" panose="020B0604020202020204" pitchFamily="34" charset="0"/>
              <a:buNone/>
              <a:defRPr sz="1700" kern="1200" baseline="0">
                <a:solidFill>
                  <a:schemeClr val="tx1">
                    <a:lumMod val="85000"/>
                    <a:lumOff val="15000"/>
                  </a:schemeClr>
                </a:solidFill>
                <a:latin typeface="Calibri" panose="020F0502020204030204" pitchFamily="34" charset="0"/>
                <a:ea typeface="+mn-ea"/>
                <a:cs typeface="Calibri" panose="020F0502020204030204" pitchFamily="34" charset="0"/>
              </a:defRPr>
            </a:lvl1pPr>
            <a:lvl2pPr marL="163703" indent="0" algn="l" defTabSz="914400" rtl="0" eaLnBrk="1" latinLnBrk="0" hangingPunct="1">
              <a:lnSpc>
                <a:spcPct val="107000"/>
              </a:lnSpc>
              <a:spcBef>
                <a:spcPts val="0"/>
              </a:spcBef>
              <a:buClr>
                <a:schemeClr val="tx1">
                  <a:lumMod val="85000"/>
                  <a:lumOff val="15000"/>
                </a:schemeClr>
              </a:buClr>
              <a:buFont typeface="Arial" panose="020B0604020202020204" pitchFamily="34" charset="0"/>
              <a:buNone/>
              <a:defRPr sz="1700" kern="1200" baseline="0">
                <a:solidFill>
                  <a:schemeClr val="tx1">
                    <a:lumMod val="85000"/>
                    <a:lumOff val="15000"/>
                  </a:schemeClr>
                </a:solidFill>
                <a:latin typeface="Calibri" panose="020F0502020204030204" pitchFamily="34" charset="0"/>
                <a:ea typeface="+mn-ea"/>
                <a:cs typeface="Calibri" panose="020F0502020204030204" pitchFamily="34" charset="0"/>
              </a:defRPr>
            </a:lvl2pPr>
            <a:lvl3pPr marL="347663" indent="0" algn="l" defTabSz="914400" rtl="0" eaLnBrk="1" latinLnBrk="0" hangingPunct="1">
              <a:lnSpc>
                <a:spcPct val="100000"/>
              </a:lnSpc>
              <a:spcBef>
                <a:spcPts val="0"/>
              </a:spcBef>
              <a:buClr>
                <a:schemeClr val="tx1">
                  <a:lumMod val="85000"/>
                  <a:lumOff val="15000"/>
                </a:schemeClr>
              </a:buClr>
              <a:buFont typeface="Arial" panose="020B0604020202020204" pitchFamily="34" charset="0"/>
              <a:buNone/>
              <a:defRPr lang="en-US" sz="17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512064" indent="0" algn="l" defTabSz="914400" rtl="0" eaLnBrk="1" latinLnBrk="0" hangingPunct="1">
              <a:lnSpc>
                <a:spcPct val="100000"/>
              </a:lnSpc>
              <a:spcBef>
                <a:spcPts val="0"/>
              </a:spcBef>
              <a:buClr>
                <a:schemeClr val="tx1">
                  <a:lumMod val="85000"/>
                  <a:lumOff val="15000"/>
                </a:schemeClr>
              </a:buClr>
              <a:buFont typeface="Arial" panose="020B0604020202020204" pitchFamily="34" charset="0"/>
              <a:buNone/>
              <a:defRPr sz="17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98000"/>
              </a:lnSpc>
              <a:spcBef>
                <a:spcPts val="1800"/>
              </a:spcBef>
              <a:buClr>
                <a:srgbClr val="595959"/>
              </a:buClr>
              <a:buFont typeface="Arial" panose="020B0604020202020204" pitchFamily="34" charset="0"/>
              <a:buNone/>
              <a:tabLst/>
              <a:defRPr sz="17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a:lstStyle>
          <a:p>
            <a:pPr algn="ctr">
              <a:lnSpc>
                <a:spcPts val="2200"/>
              </a:lnSpc>
              <a:spcBef>
                <a:spcPts val="0"/>
              </a:spcBef>
              <a:buClrTx/>
              <a:buSzPct val="25000"/>
            </a:pPr>
            <a:r>
              <a:rPr lang="en-US">
                <a:solidFill>
                  <a:srgbClr val="000000">
                    <a:lumMod val="85000"/>
                    <a:lumOff val="15000"/>
                  </a:srgbClr>
                </a:solidFill>
                <a:latin typeface="Calibri" panose="020F0502020204030204"/>
                <a:ea typeface="Nunito Light"/>
                <a:cs typeface="Nunito Light"/>
                <a:sym typeface="Nunito Light"/>
              </a:rPr>
              <a:t>Red River Clean Energy is a subsidiary of CNE group, a multi-national renewable energy developer with over 4GW of operating assets internationally. Red River is engaged in the development and operation of renewable projects in the United States, with a focus on the growing ERCOT market.</a:t>
            </a:r>
          </a:p>
        </p:txBody>
      </p:sp>
      <p:cxnSp>
        <p:nvCxnSpPr>
          <p:cNvPr id="24" name="Shape 634">
            <a:extLst>
              <a:ext uri="{FF2B5EF4-FFF2-40B4-BE49-F238E27FC236}">
                <a16:creationId xmlns:a16="http://schemas.microsoft.com/office/drawing/2014/main" id="{E3925D98-CD62-B426-4F42-DD9CFC610011}"/>
              </a:ext>
            </a:extLst>
          </p:cNvPr>
          <p:cNvCxnSpPr>
            <a:cxnSpLocks/>
          </p:cNvCxnSpPr>
          <p:nvPr/>
        </p:nvCxnSpPr>
        <p:spPr>
          <a:xfrm>
            <a:off x="1137038" y="5171346"/>
            <a:ext cx="10125315" cy="0"/>
          </a:xfrm>
          <a:prstGeom prst="straightConnector1">
            <a:avLst/>
          </a:prstGeom>
          <a:noFill/>
          <a:ln w="9525" cap="flat" cmpd="sng">
            <a:solidFill>
              <a:srgbClr val="708090">
                <a:lumMod val="60000"/>
                <a:lumOff val="40000"/>
              </a:srgbClr>
            </a:solidFill>
            <a:prstDash val="solid"/>
            <a:miter lim="800000"/>
            <a:headEnd type="none" w="med" len="med"/>
            <a:tailEnd type="none" w="med" len="med"/>
          </a:ln>
        </p:spPr>
      </p:cxnSp>
      <p:sp>
        <p:nvSpPr>
          <p:cNvPr id="2" name="Text Placeholder 1">
            <a:extLst>
              <a:ext uri="{FF2B5EF4-FFF2-40B4-BE49-F238E27FC236}">
                <a16:creationId xmlns:a16="http://schemas.microsoft.com/office/drawing/2014/main" id="{2D41EC7D-A54B-6B37-7D3C-F140375BA6CB}"/>
              </a:ext>
            </a:extLst>
          </p:cNvPr>
          <p:cNvSpPr txBox="1">
            <a:spLocks/>
          </p:cNvSpPr>
          <p:nvPr/>
        </p:nvSpPr>
        <p:spPr>
          <a:xfrm>
            <a:off x="5491575" y="6358102"/>
            <a:ext cx="946205" cy="31263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a:solidFill>
                  <a:schemeClr val="tx1"/>
                </a:solidFill>
              </a:rPr>
              <a:t>Confidential</a:t>
            </a:r>
          </a:p>
        </p:txBody>
      </p:sp>
    </p:spTree>
    <p:extLst>
      <p:ext uri="{BB962C8B-B14F-4D97-AF65-F5344CB8AC3E}">
        <p14:creationId xmlns:p14="http://schemas.microsoft.com/office/powerpoint/2010/main" val="185469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728856-07B2-9ED6-88C5-A6DEDEBA47EC}"/>
              </a:ext>
            </a:extLst>
          </p:cNvPr>
          <p:cNvSpPr/>
          <p:nvPr/>
        </p:nvSpPr>
        <p:spPr>
          <a:xfrm flipH="1">
            <a:off x="0" y="0"/>
            <a:ext cx="12192000" cy="6858001"/>
          </a:xfrm>
          <a:prstGeom prst="rect">
            <a:avLst/>
          </a:prstGeom>
          <a:gradFill flip="none" rotWithShape="1">
            <a:gsLst>
              <a:gs pos="53000">
                <a:srgbClr val="000000">
                  <a:alpha val="0"/>
                </a:srgbClr>
              </a:gs>
              <a:gs pos="100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2653"/>
              </a:solidFill>
            </a:endParaRPr>
          </a:p>
        </p:txBody>
      </p:sp>
      <p:pic>
        <p:nvPicPr>
          <p:cNvPr id="9" name="Picture 8" descr="A red and blue logo&#10;&#10;Description automatically generated">
            <a:extLst>
              <a:ext uri="{FF2B5EF4-FFF2-40B4-BE49-F238E27FC236}">
                <a16:creationId xmlns:a16="http://schemas.microsoft.com/office/drawing/2014/main" id="{AE5B6BDA-B746-3638-F7FA-45498CC6D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352" y="5705854"/>
            <a:ext cx="2003732" cy="1202239"/>
          </a:xfrm>
          <a:prstGeom prst="rect">
            <a:avLst/>
          </a:prstGeom>
        </p:spPr>
      </p:pic>
      <p:sp>
        <p:nvSpPr>
          <p:cNvPr id="7" name="Title 2">
            <a:extLst>
              <a:ext uri="{FF2B5EF4-FFF2-40B4-BE49-F238E27FC236}">
                <a16:creationId xmlns:a16="http://schemas.microsoft.com/office/drawing/2014/main" id="{8149C3BE-14BA-45CE-57E9-C0D3446385FF}"/>
              </a:ext>
            </a:extLst>
          </p:cNvPr>
          <p:cNvSpPr txBox="1">
            <a:spLocks/>
          </p:cNvSpPr>
          <p:nvPr/>
        </p:nvSpPr>
        <p:spPr>
          <a:xfrm>
            <a:off x="165680" y="224052"/>
            <a:ext cx="8657044" cy="566225"/>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rgbClr val="1A2653"/>
                </a:solidFill>
                <a:latin typeface="Univers for BP Light"/>
              </a:rPr>
              <a:t>Owned US Operating Assets</a:t>
            </a:r>
            <a:endParaRPr lang="en-US" sz="2400" b="1">
              <a:solidFill>
                <a:srgbClr val="1A2653"/>
              </a:solidFill>
            </a:endParaRPr>
          </a:p>
        </p:txBody>
      </p:sp>
      <p:sp>
        <p:nvSpPr>
          <p:cNvPr id="37" name="Rectangle 36">
            <a:extLst>
              <a:ext uri="{FF2B5EF4-FFF2-40B4-BE49-F238E27FC236}">
                <a16:creationId xmlns:a16="http://schemas.microsoft.com/office/drawing/2014/main" id="{B03123FA-2120-DBD2-FB49-EE23D95C52F2}"/>
              </a:ext>
            </a:extLst>
          </p:cNvPr>
          <p:cNvSpPr/>
          <p:nvPr/>
        </p:nvSpPr>
        <p:spPr>
          <a:xfrm>
            <a:off x="267783" y="845142"/>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C490B452-BDEE-1782-51C6-23C82906CB4B}"/>
              </a:ext>
            </a:extLst>
          </p:cNvPr>
          <p:cNvSpPr/>
          <p:nvPr/>
        </p:nvSpPr>
        <p:spPr>
          <a:xfrm>
            <a:off x="267783" y="1868042"/>
            <a:ext cx="2324100" cy="128596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Text Placeholder 4">
            <a:extLst>
              <a:ext uri="{FF2B5EF4-FFF2-40B4-BE49-F238E27FC236}">
                <a16:creationId xmlns:a16="http://schemas.microsoft.com/office/drawing/2014/main" id="{EB130F28-1558-25A3-B32D-B39A46D96828}"/>
              </a:ext>
            </a:extLst>
          </p:cNvPr>
          <p:cNvSpPr txBox="1">
            <a:spLocks/>
          </p:cNvSpPr>
          <p:nvPr/>
        </p:nvSpPr>
        <p:spPr>
          <a:xfrm>
            <a:off x="267782" y="2335491"/>
            <a:ext cx="1574075"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Hoku Portfolio</a:t>
            </a:r>
          </a:p>
        </p:txBody>
      </p:sp>
      <p:sp>
        <p:nvSpPr>
          <p:cNvPr id="41" name="Text Placeholder 4">
            <a:extLst>
              <a:ext uri="{FF2B5EF4-FFF2-40B4-BE49-F238E27FC236}">
                <a16:creationId xmlns:a16="http://schemas.microsoft.com/office/drawing/2014/main" id="{770C269B-2D99-C12C-E740-EEF7ECDD2B41}"/>
              </a:ext>
            </a:extLst>
          </p:cNvPr>
          <p:cNvSpPr txBox="1">
            <a:spLocks/>
          </p:cNvSpPr>
          <p:nvPr/>
        </p:nvSpPr>
        <p:spPr>
          <a:xfrm>
            <a:off x="267783" y="2618474"/>
            <a:ext cx="864332"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Hawaii</a:t>
            </a:r>
          </a:p>
        </p:txBody>
      </p:sp>
      <p:pic>
        <p:nvPicPr>
          <p:cNvPr id="43" name="Picture 42">
            <a:extLst>
              <a:ext uri="{FF2B5EF4-FFF2-40B4-BE49-F238E27FC236}">
                <a16:creationId xmlns:a16="http://schemas.microsoft.com/office/drawing/2014/main" id="{CA7C565A-805F-029A-F34D-A5EC4C6CDCF1}"/>
              </a:ext>
            </a:extLst>
          </p:cNvPr>
          <p:cNvPicPr>
            <a:picLocks noChangeAspect="1"/>
          </p:cNvPicPr>
          <p:nvPr/>
        </p:nvPicPr>
        <p:blipFill>
          <a:blip r:embed="rId3"/>
          <a:stretch>
            <a:fillRect/>
          </a:stretch>
        </p:blipFill>
        <p:spPr>
          <a:xfrm>
            <a:off x="265824" y="850408"/>
            <a:ext cx="2322576" cy="1465932"/>
          </a:xfrm>
          <a:prstGeom prst="rect">
            <a:avLst/>
          </a:prstGeom>
          <a:ln>
            <a:noFill/>
          </a:ln>
        </p:spPr>
      </p:pic>
      <p:cxnSp>
        <p:nvCxnSpPr>
          <p:cNvPr id="45" name="Straight Connector 44">
            <a:extLst>
              <a:ext uri="{FF2B5EF4-FFF2-40B4-BE49-F238E27FC236}">
                <a16:creationId xmlns:a16="http://schemas.microsoft.com/office/drawing/2014/main" id="{9D66C9F4-9FDB-07C2-27CD-7945532BB6C9}"/>
              </a:ext>
            </a:extLst>
          </p:cNvPr>
          <p:cNvCxnSpPr>
            <a:cxnSpLocks/>
          </p:cNvCxnSpPr>
          <p:nvPr/>
        </p:nvCxnSpPr>
        <p:spPr>
          <a:xfrm>
            <a:off x="907301" y="2724583"/>
            <a:ext cx="0" cy="150223"/>
          </a:xfrm>
          <a:prstGeom prst="line">
            <a:avLst/>
          </a:prstGeom>
        </p:spPr>
        <p:style>
          <a:lnRef idx="2">
            <a:schemeClr val="accent2"/>
          </a:lnRef>
          <a:fillRef idx="0">
            <a:schemeClr val="accent2"/>
          </a:fillRef>
          <a:effectRef idx="1">
            <a:schemeClr val="accent2"/>
          </a:effectRef>
          <a:fontRef idx="minor">
            <a:schemeClr val="tx1"/>
          </a:fontRef>
        </p:style>
      </p:cxnSp>
      <p:sp>
        <p:nvSpPr>
          <p:cNvPr id="50" name="Text Placeholder 4">
            <a:extLst>
              <a:ext uri="{FF2B5EF4-FFF2-40B4-BE49-F238E27FC236}">
                <a16:creationId xmlns:a16="http://schemas.microsoft.com/office/drawing/2014/main" id="{7C826E68-F46E-49DA-C44B-26C50973BD82}"/>
              </a:ext>
            </a:extLst>
          </p:cNvPr>
          <p:cNvSpPr txBox="1">
            <a:spLocks/>
          </p:cNvSpPr>
          <p:nvPr/>
        </p:nvSpPr>
        <p:spPr>
          <a:xfrm>
            <a:off x="924413" y="2627181"/>
            <a:ext cx="957942"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905.63 KW</a:t>
            </a:r>
          </a:p>
        </p:txBody>
      </p:sp>
      <p:sp>
        <p:nvSpPr>
          <p:cNvPr id="51" name="Rectangle 50">
            <a:extLst>
              <a:ext uri="{FF2B5EF4-FFF2-40B4-BE49-F238E27FC236}">
                <a16:creationId xmlns:a16="http://schemas.microsoft.com/office/drawing/2014/main" id="{F86AAF78-2A26-D29A-4D19-DBA06A9272E5}"/>
              </a:ext>
            </a:extLst>
          </p:cNvPr>
          <p:cNvSpPr/>
          <p:nvPr/>
        </p:nvSpPr>
        <p:spPr>
          <a:xfrm>
            <a:off x="2785483" y="867801"/>
            <a:ext cx="2326061" cy="2285412"/>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5EAE02C1-3923-95FB-98C7-C9CB796FBE91}"/>
              </a:ext>
            </a:extLst>
          </p:cNvPr>
          <p:cNvSpPr/>
          <p:nvPr/>
        </p:nvSpPr>
        <p:spPr>
          <a:xfrm>
            <a:off x="2785486" y="1890701"/>
            <a:ext cx="2324100" cy="127290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Text Placeholder 4">
            <a:extLst>
              <a:ext uri="{FF2B5EF4-FFF2-40B4-BE49-F238E27FC236}">
                <a16:creationId xmlns:a16="http://schemas.microsoft.com/office/drawing/2014/main" id="{37A50217-DB92-C73F-9308-0B049F397CA1}"/>
              </a:ext>
            </a:extLst>
          </p:cNvPr>
          <p:cNvSpPr txBox="1">
            <a:spLocks/>
          </p:cNvSpPr>
          <p:nvPr/>
        </p:nvSpPr>
        <p:spPr>
          <a:xfrm>
            <a:off x="2785579" y="2358150"/>
            <a:ext cx="2211665" cy="341521"/>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HMV Indy – Building 129</a:t>
            </a:r>
          </a:p>
        </p:txBody>
      </p:sp>
      <p:sp>
        <p:nvSpPr>
          <p:cNvPr id="54" name="Text Placeholder 4">
            <a:extLst>
              <a:ext uri="{FF2B5EF4-FFF2-40B4-BE49-F238E27FC236}">
                <a16:creationId xmlns:a16="http://schemas.microsoft.com/office/drawing/2014/main" id="{DBC5AE6F-AD64-C88E-DD8C-B140CA8B6560}"/>
              </a:ext>
            </a:extLst>
          </p:cNvPr>
          <p:cNvSpPr txBox="1">
            <a:spLocks/>
          </p:cNvSpPr>
          <p:nvPr/>
        </p:nvSpPr>
        <p:spPr>
          <a:xfrm>
            <a:off x="2786403" y="2641133"/>
            <a:ext cx="1233941" cy="341521"/>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Indianapolis, IN</a:t>
            </a:r>
          </a:p>
        </p:txBody>
      </p:sp>
      <p:cxnSp>
        <p:nvCxnSpPr>
          <p:cNvPr id="56" name="Straight Connector 55">
            <a:extLst>
              <a:ext uri="{FF2B5EF4-FFF2-40B4-BE49-F238E27FC236}">
                <a16:creationId xmlns:a16="http://schemas.microsoft.com/office/drawing/2014/main" id="{4D2B5830-8FD0-B4B2-5F6E-7C6FE02BF869}"/>
              </a:ext>
            </a:extLst>
          </p:cNvPr>
          <p:cNvCxnSpPr>
            <a:cxnSpLocks/>
          </p:cNvCxnSpPr>
          <p:nvPr/>
        </p:nvCxnSpPr>
        <p:spPr>
          <a:xfrm>
            <a:off x="4013090" y="2747242"/>
            <a:ext cx="0" cy="148697"/>
          </a:xfrm>
          <a:prstGeom prst="line">
            <a:avLst/>
          </a:prstGeom>
        </p:spPr>
        <p:style>
          <a:lnRef idx="2">
            <a:schemeClr val="accent2"/>
          </a:lnRef>
          <a:fillRef idx="0">
            <a:schemeClr val="accent2"/>
          </a:fillRef>
          <a:effectRef idx="1">
            <a:schemeClr val="accent2"/>
          </a:effectRef>
          <a:fontRef idx="minor">
            <a:schemeClr val="tx1"/>
          </a:fontRef>
        </p:style>
      </p:cxnSp>
      <p:sp>
        <p:nvSpPr>
          <p:cNvPr id="57" name="Text Placeholder 4">
            <a:extLst>
              <a:ext uri="{FF2B5EF4-FFF2-40B4-BE49-F238E27FC236}">
                <a16:creationId xmlns:a16="http://schemas.microsoft.com/office/drawing/2014/main" id="{1D6FEC5F-AE65-B730-E3DA-8E215D2FFA83}"/>
              </a:ext>
            </a:extLst>
          </p:cNvPr>
          <p:cNvSpPr txBox="1">
            <a:spLocks/>
          </p:cNvSpPr>
          <p:nvPr/>
        </p:nvSpPr>
        <p:spPr>
          <a:xfrm>
            <a:off x="4033150" y="2649840"/>
            <a:ext cx="1060507" cy="341521"/>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3,979.36 KW</a:t>
            </a:r>
          </a:p>
        </p:txBody>
      </p:sp>
      <p:pic>
        <p:nvPicPr>
          <p:cNvPr id="59" name="Picture 58">
            <a:extLst>
              <a:ext uri="{FF2B5EF4-FFF2-40B4-BE49-F238E27FC236}">
                <a16:creationId xmlns:a16="http://schemas.microsoft.com/office/drawing/2014/main" id="{70E6B6AD-747E-79E7-DA22-83DC6A96085D}"/>
              </a:ext>
            </a:extLst>
          </p:cNvPr>
          <p:cNvPicPr>
            <a:picLocks noChangeAspect="1"/>
          </p:cNvPicPr>
          <p:nvPr/>
        </p:nvPicPr>
        <p:blipFill rotWithShape="1">
          <a:blip r:embed="rId4"/>
          <a:srcRect l="1" t="1487" r="1288" b="1487"/>
          <a:stretch/>
        </p:blipFill>
        <p:spPr>
          <a:xfrm>
            <a:off x="2785050" y="850408"/>
            <a:ext cx="2324535" cy="1486384"/>
          </a:xfrm>
          <a:prstGeom prst="rect">
            <a:avLst/>
          </a:prstGeom>
        </p:spPr>
      </p:pic>
      <p:sp>
        <p:nvSpPr>
          <p:cNvPr id="76" name="Rectangle 75">
            <a:extLst>
              <a:ext uri="{FF2B5EF4-FFF2-40B4-BE49-F238E27FC236}">
                <a16:creationId xmlns:a16="http://schemas.microsoft.com/office/drawing/2014/main" id="{623CE884-07EC-FF56-4CF0-68299B1811BF}"/>
              </a:ext>
            </a:extLst>
          </p:cNvPr>
          <p:cNvSpPr/>
          <p:nvPr/>
        </p:nvSpPr>
        <p:spPr>
          <a:xfrm>
            <a:off x="5502562" y="854004"/>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8" name="Text Placeholder 4">
            <a:extLst>
              <a:ext uri="{FF2B5EF4-FFF2-40B4-BE49-F238E27FC236}">
                <a16:creationId xmlns:a16="http://schemas.microsoft.com/office/drawing/2014/main" id="{3EC146C8-22C8-DD9B-A3F5-17DD2BA75D07}"/>
              </a:ext>
            </a:extLst>
          </p:cNvPr>
          <p:cNvSpPr txBox="1">
            <a:spLocks/>
          </p:cNvSpPr>
          <p:nvPr/>
        </p:nvSpPr>
        <p:spPr>
          <a:xfrm>
            <a:off x="5502561" y="2344353"/>
            <a:ext cx="2320615"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HMV Indy – Building 98</a:t>
            </a:r>
          </a:p>
        </p:txBody>
      </p:sp>
      <p:sp>
        <p:nvSpPr>
          <p:cNvPr id="87" name="Rectangle 86">
            <a:extLst>
              <a:ext uri="{FF2B5EF4-FFF2-40B4-BE49-F238E27FC236}">
                <a16:creationId xmlns:a16="http://schemas.microsoft.com/office/drawing/2014/main" id="{9FFDE342-18A1-7279-6D42-D588322D879C}"/>
              </a:ext>
            </a:extLst>
          </p:cNvPr>
          <p:cNvSpPr/>
          <p:nvPr/>
        </p:nvSpPr>
        <p:spPr>
          <a:xfrm>
            <a:off x="5304713" y="848455"/>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47006EC5-05B7-D814-4955-017583B5BB8D}"/>
              </a:ext>
            </a:extLst>
          </p:cNvPr>
          <p:cNvSpPr/>
          <p:nvPr/>
        </p:nvSpPr>
        <p:spPr>
          <a:xfrm>
            <a:off x="5304713" y="1871355"/>
            <a:ext cx="2322141" cy="128596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Text Placeholder 4">
            <a:extLst>
              <a:ext uri="{FF2B5EF4-FFF2-40B4-BE49-F238E27FC236}">
                <a16:creationId xmlns:a16="http://schemas.microsoft.com/office/drawing/2014/main" id="{2B5F658D-812B-7368-48B6-14BBB2F5CBE4}"/>
              </a:ext>
            </a:extLst>
          </p:cNvPr>
          <p:cNvSpPr txBox="1">
            <a:spLocks/>
          </p:cNvSpPr>
          <p:nvPr/>
        </p:nvSpPr>
        <p:spPr>
          <a:xfrm>
            <a:off x="5304712" y="2338804"/>
            <a:ext cx="22098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HMV Indy – Building 98</a:t>
            </a:r>
          </a:p>
        </p:txBody>
      </p:sp>
      <p:sp>
        <p:nvSpPr>
          <p:cNvPr id="90" name="Text Placeholder 4">
            <a:extLst>
              <a:ext uri="{FF2B5EF4-FFF2-40B4-BE49-F238E27FC236}">
                <a16:creationId xmlns:a16="http://schemas.microsoft.com/office/drawing/2014/main" id="{D633C391-BD15-5787-E19C-A0C6D06711AE}"/>
              </a:ext>
            </a:extLst>
          </p:cNvPr>
          <p:cNvSpPr txBox="1">
            <a:spLocks/>
          </p:cNvSpPr>
          <p:nvPr/>
        </p:nvSpPr>
        <p:spPr>
          <a:xfrm>
            <a:off x="5304712" y="2621787"/>
            <a:ext cx="12329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Indianapolis, IN</a:t>
            </a:r>
          </a:p>
        </p:txBody>
      </p:sp>
      <p:cxnSp>
        <p:nvCxnSpPr>
          <p:cNvPr id="91" name="Straight Connector 90">
            <a:extLst>
              <a:ext uri="{FF2B5EF4-FFF2-40B4-BE49-F238E27FC236}">
                <a16:creationId xmlns:a16="http://schemas.microsoft.com/office/drawing/2014/main" id="{7F613F19-8C2B-15EE-B796-C3781D617156}"/>
              </a:ext>
            </a:extLst>
          </p:cNvPr>
          <p:cNvCxnSpPr>
            <a:cxnSpLocks/>
          </p:cNvCxnSpPr>
          <p:nvPr/>
        </p:nvCxnSpPr>
        <p:spPr>
          <a:xfrm>
            <a:off x="6530359" y="2727896"/>
            <a:ext cx="0" cy="150223"/>
          </a:xfrm>
          <a:prstGeom prst="line">
            <a:avLst/>
          </a:prstGeom>
        </p:spPr>
        <p:style>
          <a:lnRef idx="2">
            <a:schemeClr val="accent2"/>
          </a:lnRef>
          <a:fillRef idx="0">
            <a:schemeClr val="accent2"/>
          </a:fillRef>
          <a:effectRef idx="1">
            <a:schemeClr val="accent2"/>
          </a:effectRef>
          <a:fontRef idx="minor">
            <a:schemeClr val="tx1"/>
          </a:fontRef>
        </p:style>
      </p:cxnSp>
      <p:sp>
        <p:nvSpPr>
          <p:cNvPr id="92" name="Text Placeholder 4">
            <a:extLst>
              <a:ext uri="{FF2B5EF4-FFF2-40B4-BE49-F238E27FC236}">
                <a16:creationId xmlns:a16="http://schemas.microsoft.com/office/drawing/2014/main" id="{E7F9DD6A-A9BB-206C-CFB3-C6AE766873FB}"/>
              </a:ext>
            </a:extLst>
          </p:cNvPr>
          <p:cNvSpPr txBox="1">
            <a:spLocks/>
          </p:cNvSpPr>
          <p:nvPr/>
        </p:nvSpPr>
        <p:spPr>
          <a:xfrm>
            <a:off x="6551313" y="2630494"/>
            <a:ext cx="1059613"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2,910.38 KW</a:t>
            </a:r>
          </a:p>
        </p:txBody>
      </p:sp>
      <p:pic>
        <p:nvPicPr>
          <p:cNvPr id="86" name="Picture 85">
            <a:extLst>
              <a:ext uri="{FF2B5EF4-FFF2-40B4-BE49-F238E27FC236}">
                <a16:creationId xmlns:a16="http://schemas.microsoft.com/office/drawing/2014/main" id="{22F850CC-23CA-D953-7B6F-364D9FF47AD9}"/>
              </a:ext>
            </a:extLst>
          </p:cNvPr>
          <p:cNvPicPr>
            <a:picLocks noChangeAspect="1"/>
          </p:cNvPicPr>
          <p:nvPr/>
        </p:nvPicPr>
        <p:blipFill>
          <a:blip r:embed="rId5"/>
          <a:stretch>
            <a:fillRect/>
          </a:stretch>
        </p:blipFill>
        <p:spPr>
          <a:xfrm>
            <a:off x="5302752" y="857147"/>
            <a:ext cx="2322575" cy="1465933"/>
          </a:xfrm>
          <a:prstGeom prst="rect">
            <a:avLst/>
          </a:prstGeom>
        </p:spPr>
      </p:pic>
      <p:sp>
        <p:nvSpPr>
          <p:cNvPr id="109" name="Rectangle 108">
            <a:extLst>
              <a:ext uri="{FF2B5EF4-FFF2-40B4-BE49-F238E27FC236}">
                <a16:creationId xmlns:a16="http://schemas.microsoft.com/office/drawing/2014/main" id="{3D372F1B-FED7-7390-5AFF-307502285955}"/>
              </a:ext>
            </a:extLst>
          </p:cNvPr>
          <p:cNvSpPr/>
          <p:nvPr/>
        </p:nvSpPr>
        <p:spPr>
          <a:xfrm>
            <a:off x="7831506" y="842538"/>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0" name="Rectangle 109">
            <a:extLst>
              <a:ext uri="{FF2B5EF4-FFF2-40B4-BE49-F238E27FC236}">
                <a16:creationId xmlns:a16="http://schemas.microsoft.com/office/drawing/2014/main" id="{E72849FF-645B-A340-BC41-070A1D7F1192}"/>
              </a:ext>
            </a:extLst>
          </p:cNvPr>
          <p:cNvSpPr/>
          <p:nvPr/>
        </p:nvSpPr>
        <p:spPr>
          <a:xfrm>
            <a:off x="7831506" y="1865438"/>
            <a:ext cx="2322141" cy="128596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1" name="Text Placeholder 4">
            <a:extLst>
              <a:ext uri="{FF2B5EF4-FFF2-40B4-BE49-F238E27FC236}">
                <a16:creationId xmlns:a16="http://schemas.microsoft.com/office/drawing/2014/main" id="{322FCF6F-A5DE-9835-3FFB-43CBCB3B1160}"/>
              </a:ext>
            </a:extLst>
          </p:cNvPr>
          <p:cNvSpPr txBox="1">
            <a:spLocks/>
          </p:cNvSpPr>
          <p:nvPr/>
        </p:nvSpPr>
        <p:spPr>
          <a:xfrm>
            <a:off x="7831505" y="2332887"/>
            <a:ext cx="22098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HMV Indy – Building 87</a:t>
            </a:r>
          </a:p>
        </p:txBody>
      </p:sp>
      <p:sp>
        <p:nvSpPr>
          <p:cNvPr id="112" name="Text Placeholder 4">
            <a:extLst>
              <a:ext uri="{FF2B5EF4-FFF2-40B4-BE49-F238E27FC236}">
                <a16:creationId xmlns:a16="http://schemas.microsoft.com/office/drawing/2014/main" id="{58624098-24CF-3EEF-06EC-46310249CEF2}"/>
              </a:ext>
            </a:extLst>
          </p:cNvPr>
          <p:cNvSpPr txBox="1">
            <a:spLocks/>
          </p:cNvSpPr>
          <p:nvPr/>
        </p:nvSpPr>
        <p:spPr>
          <a:xfrm>
            <a:off x="7831505" y="2615870"/>
            <a:ext cx="12329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Indianapolis, IN</a:t>
            </a:r>
          </a:p>
        </p:txBody>
      </p:sp>
      <p:cxnSp>
        <p:nvCxnSpPr>
          <p:cNvPr id="113" name="Straight Connector 112">
            <a:extLst>
              <a:ext uri="{FF2B5EF4-FFF2-40B4-BE49-F238E27FC236}">
                <a16:creationId xmlns:a16="http://schemas.microsoft.com/office/drawing/2014/main" id="{1FDA719C-98FE-AD0F-40C1-DE8B02A98C29}"/>
              </a:ext>
            </a:extLst>
          </p:cNvPr>
          <p:cNvCxnSpPr>
            <a:cxnSpLocks/>
          </p:cNvCxnSpPr>
          <p:nvPr/>
        </p:nvCxnSpPr>
        <p:spPr>
          <a:xfrm>
            <a:off x="9057152" y="2721979"/>
            <a:ext cx="0" cy="150223"/>
          </a:xfrm>
          <a:prstGeom prst="line">
            <a:avLst/>
          </a:prstGeom>
        </p:spPr>
        <p:style>
          <a:lnRef idx="2">
            <a:schemeClr val="accent2"/>
          </a:lnRef>
          <a:fillRef idx="0">
            <a:schemeClr val="accent2"/>
          </a:fillRef>
          <a:effectRef idx="1">
            <a:schemeClr val="accent2"/>
          </a:effectRef>
          <a:fontRef idx="minor">
            <a:schemeClr val="tx1"/>
          </a:fontRef>
        </p:style>
      </p:cxnSp>
      <p:sp>
        <p:nvSpPr>
          <p:cNvPr id="114" name="Text Placeholder 4">
            <a:extLst>
              <a:ext uri="{FF2B5EF4-FFF2-40B4-BE49-F238E27FC236}">
                <a16:creationId xmlns:a16="http://schemas.microsoft.com/office/drawing/2014/main" id="{0E29A3CE-B239-28F9-C663-C844984F209A}"/>
              </a:ext>
            </a:extLst>
          </p:cNvPr>
          <p:cNvSpPr txBox="1">
            <a:spLocks/>
          </p:cNvSpPr>
          <p:nvPr/>
        </p:nvSpPr>
        <p:spPr>
          <a:xfrm>
            <a:off x="9078106" y="2624577"/>
            <a:ext cx="1059613"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2,910.38 KW</a:t>
            </a:r>
          </a:p>
        </p:txBody>
      </p:sp>
      <p:pic>
        <p:nvPicPr>
          <p:cNvPr id="117" name="Picture 116">
            <a:extLst>
              <a:ext uri="{FF2B5EF4-FFF2-40B4-BE49-F238E27FC236}">
                <a16:creationId xmlns:a16="http://schemas.microsoft.com/office/drawing/2014/main" id="{6DEAA324-249F-593A-B224-AFE3492C0234}"/>
              </a:ext>
            </a:extLst>
          </p:cNvPr>
          <p:cNvPicPr>
            <a:picLocks noChangeAspect="1"/>
          </p:cNvPicPr>
          <p:nvPr/>
        </p:nvPicPr>
        <p:blipFill>
          <a:blip r:embed="rId6"/>
          <a:stretch>
            <a:fillRect/>
          </a:stretch>
        </p:blipFill>
        <p:spPr>
          <a:xfrm>
            <a:off x="7836876" y="842489"/>
            <a:ext cx="2313432" cy="1459204"/>
          </a:xfrm>
          <a:prstGeom prst="rect">
            <a:avLst/>
          </a:prstGeom>
        </p:spPr>
      </p:pic>
      <p:sp>
        <p:nvSpPr>
          <p:cNvPr id="118" name="Rectangle 117">
            <a:extLst>
              <a:ext uri="{FF2B5EF4-FFF2-40B4-BE49-F238E27FC236}">
                <a16:creationId xmlns:a16="http://schemas.microsoft.com/office/drawing/2014/main" id="{BA133A27-2047-35A9-D57C-196A12D960FB}"/>
              </a:ext>
            </a:extLst>
          </p:cNvPr>
          <p:cNvSpPr/>
          <p:nvPr/>
        </p:nvSpPr>
        <p:spPr>
          <a:xfrm>
            <a:off x="260454" y="3619093"/>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9" name="Rectangle 118">
            <a:extLst>
              <a:ext uri="{FF2B5EF4-FFF2-40B4-BE49-F238E27FC236}">
                <a16:creationId xmlns:a16="http://schemas.microsoft.com/office/drawing/2014/main" id="{8F6C4429-1359-B522-8653-4F500DF831BC}"/>
              </a:ext>
            </a:extLst>
          </p:cNvPr>
          <p:cNvSpPr/>
          <p:nvPr/>
        </p:nvSpPr>
        <p:spPr>
          <a:xfrm>
            <a:off x="260454" y="4641993"/>
            <a:ext cx="2322141" cy="128596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Text Placeholder 4">
            <a:extLst>
              <a:ext uri="{FF2B5EF4-FFF2-40B4-BE49-F238E27FC236}">
                <a16:creationId xmlns:a16="http://schemas.microsoft.com/office/drawing/2014/main" id="{3D5BF1B6-532D-EC97-8C1B-D01EF7691416}"/>
              </a:ext>
            </a:extLst>
          </p:cNvPr>
          <p:cNvSpPr txBox="1">
            <a:spLocks/>
          </p:cNvSpPr>
          <p:nvPr/>
        </p:nvSpPr>
        <p:spPr>
          <a:xfrm>
            <a:off x="260453" y="5109442"/>
            <a:ext cx="22098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Minster PV</a:t>
            </a:r>
          </a:p>
        </p:txBody>
      </p:sp>
      <p:sp>
        <p:nvSpPr>
          <p:cNvPr id="121" name="Text Placeholder 4">
            <a:extLst>
              <a:ext uri="{FF2B5EF4-FFF2-40B4-BE49-F238E27FC236}">
                <a16:creationId xmlns:a16="http://schemas.microsoft.com/office/drawing/2014/main" id="{475C2F19-18EC-51F1-AE36-281DC892798D}"/>
              </a:ext>
            </a:extLst>
          </p:cNvPr>
          <p:cNvSpPr txBox="1">
            <a:spLocks/>
          </p:cNvSpPr>
          <p:nvPr/>
        </p:nvSpPr>
        <p:spPr>
          <a:xfrm>
            <a:off x="260453" y="5392425"/>
            <a:ext cx="12329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Minster, OH</a:t>
            </a:r>
          </a:p>
        </p:txBody>
      </p:sp>
      <p:cxnSp>
        <p:nvCxnSpPr>
          <p:cNvPr id="122" name="Straight Connector 121">
            <a:extLst>
              <a:ext uri="{FF2B5EF4-FFF2-40B4-BE49-F238E27FC236}">
                <a16:creationId xmlns:a16="http://schemas.microsoft.com/office/drawing/2014/main" id="{F1361206-6A71-9BF8-2C5D-CCE531C5B47E}"/>
              </a:ext>
            </a:extLst>
          </p:cNvPr>
          <p:cNvCxnSpPr>
            <a:cxnSpLocks/>
          </p:cNvCxnSpPr>
          <p:nvPr/>
        </p:nvCxnSpPr>
        <p:spPr>
          <a:xfrm>
            <a:off x="1232595" y="5494747"/>
            <a:ext cx="0" cy="150223"/>
          </a:xfrm>
          <a:prstGeom prst="line">
            <a:avLst/>
          </a:prstGeom>
        </p:spPr>
        <p:style>
          <a:lnRef idx="2">
            <a:schemeClr val="accent2"/>
          </a:lnRef>
          <a:fillRef idx="0">
            <a:schemeClr val="accent2"/>
          </a:fillRef>
          <a:effectRef idx="1">
            <a:schemeClr val="accent2"/>
          </a:effectRef>
          <a:fontRef idx="minor">
            <a:schemeClr val="tx1"/>
          </a:fontRef>
        </p:style>
      </p:cxnSp>
      <p:sp>
        <p:nvSpPr>
          <p:cNvPr id="123" name="Text Placeholder 4">
            <a:extLst>
              <a:ext uri="{FF2B5EF4-FFF2-40B4-BE49-F238E27FC236}">
                <a16:creationId xmlns:a16="http://schemas.microsoft.com/office/drawing/2014/main" id="{4EADE34F-33BC-5120-94BA-C6D9C51FCA2E}"/>
              </a:ext>
            </a:extLst>
          </p:cNvPr>
          <p:cNvSpPr txBox="1">
            <a:spLocks/>
          </p:cNvSpPr>
          <p:nvPr/>
        </p:nvSpPr>
        <p:spPr>
          <a:xfrm>
            <a:off x="1260873" y="5401132"/>
            <a:ext cx="1059613"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4,309.2 KW</a:t>
            </a:r>
          </a:p>
        </p:txBody>
      </p:sp>
      <p:pic>
        <p:nvPicPr>
          <p:cNvPr id="129" name="Picture 128">
            <a:extLst>
              <a:ext uri="{FF2B5EF4-FFF2-40B4-BE49-F238E27FC236}">
                <a16:creationId xmlns:a16="http://schemas.microsoft.com/office/drawing/2014/main" id="{6BACE849-50A9-D510-A082-A089AD2577A6}"/>
              </a:ext>
            </a:extLst>
          </p:cNvPr>
          <p:cNvPicPr>
            <a:picLocks noChangeAspect="1"/>
          </p:cNvPicPr>
          <p:nvPr/>
        </p:nvPicPr>
        <p:blipFill>
          <a:blip r:embed="rId7"/>
          <a:stretch>
            <a:fillRect/>
          </a:stretch>
        </p:blipFill>
        <p:spPr>
          <a:xfrm>
            <a:off x="265824" y="3601698"/>
            <a:ext cx="2315246" cy="1467089"/>
          </a:xfrm>
          <a:prstGeom prst="rect">
            <a:avLst/>
          </a:prstGeom>
        </p:spPr>
      </p:pic>
      <p:sp>
        <p:nvSpPr>
          <p:cNvPr id="130" name="Rectangle 129">
            <a:extLst>
              <a:ext uri="{FF2B5EF4-FFF2-40B4-BE49-F238E27FC236}">
                <a16:creationId xmlns:a16="http://schemas.microsoft.com/office/drawing/2014/main" id="{9D0DC706-19F3-658F-2E4C-0AC952188DB5}"/>
              </a:ext>
            </a:extLst>
          </p:cNvPr>
          <p:cNvSpPr/>
          <p:nvPr/>
        </p:nvSpPr>
        <p:spPr>
          <a:xfrm>
            <a:off x="2788204" y="3615994"/>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1" name="Rectangle 130">
            <a:extLst>
              <a:ext uri="{FF2B5EF4-FFF2-40B4-BE49-F238E27FC236}">
                <a16:creationId xmlns:a16="http://schemas.microsoft.com/office/drawing/2014/main" id="{107A26F7-B291-3F83-41A9-8F9B29178900}"/>
              </a:ext>
            </a:extLst>
          </p:cNvPr>
          <p:cNvSpPr/>
          <p:nvPr/>
        </p:nvSpPr>
        <p:spPr>
          <a:xfrm>
            <a:off x="2788204" y="4638894"/>
            <a:ext cx="2322141" cy="128596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Text Placeholder 4">
            <a:extLst>
              <a:ext uri="{FF2B5EF4-FFF2-40B4-BE49-F238E27FC236}">
                <a16:creationId xmlns:a16="http://schemas.microsoft.com/office/drawing/2014/main" id="{D94A11E0-5669-30AD-CFEE-BA372BA5BAB3}"/>
              </a:ext>
            </a:extLst>
          </p:cNvPr>
          <p:cNvSpPr txBox="1">
            <a:spLocks/>
          </p:cNvSpPr>
          <p:nvPr/>
        </p:nvSpPr>
        <p:spPr>
          <a:xfrm>
            <a:off x="2788203" y="5106343"/>
            <a:ext cx="22098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Johnston PV</a:t>
            </a:r>
          </a:p>
        </p:txBody>
      </p:sp>
      <p:sp>
        <p:nvSpPr>
          <p:cNvPr id="133" name="Text Placeholder 4">
            <a:extLst>
              <a:ext uri="{FF2B5EF4-FFF2-40B4-BE49-F238E27FC236}">
                <a16:creationId xmlns:a16="http://schemas.microsoft.com/office/drawing/2014/main" id="{189CDE9D-04B9-07B9-C7FA-F6F07FFF0BF9}"/>
              </a:ext>
            </a:extLst>
          </p:cNvPr>
          <p:cNvSpPr txBox="1">
            <a:spLocks/>
          </p:cNvSpPr>
          <p:nvPr/>
        </p:nvSpPr>
        <p:spPr>
          <a:xfrm>
            <a:off x="2788203" y="5389326"/>
            <a:ext cx="12329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Johnston, RI</a:t>
            </a:r>
          </a:p>
        </p:txBody>
      </p:sp>
      <p:cxnSp>
        <p:nvCxnSpPr>
          <p:cNvPr id="134" name="Straight Connector 133">
            <a:extLst>
              <a:ext uri="{FF2B5EF4-FFF2-40B4-BE49-F238E27FC236}">
                <a16:creationId xmlns:a16="http://schemas.microsoft.com/office/drawing/2014/main" id="{A6B36609-D532-1ADC-4272-3D2C802C2879}"/>
              </a:ext>
            </a:extLst>
          </p:cNvPr>
          <p:cNvCxnSpPr>
            <a:cxnSpLocks/>
          </p:cNvCxnSpPr>
          <p:nvPr/>
        </p:nvCxnSpPr>
        <p:spPr>
          <a:xfrm>
            <a:off x="3794921" y="5491648"/>
            <a:ext cx="0" cy="150223"/>
          </a:xfrm>
          <a:prstGeom prst="line">
            <a:avLst/>
          </a:prstGeom>
        </p:spPr>
        <p:style>
          <a:lnRef idx="2">
            <a:schemeClr val="accent2"/>
          </a:lnRef>
          <a:fillRef idx="0">
            <a:schemeClr val="accent2"/>
          </a:fillRef>
          <a:effectRef idx="1">
            <a:schemeClr val="accent2"/>
          </a:effectRef>
          <a:fontRef idx="minor">
            <a:schemeClr val="tx1"/>
          </a:fontRef>
        </p:style>
      </p:cxnSp>
      <p:sp>
        <p:nvSpPr>
          <p:cNvPr id="135" name="Text Placeholder 4">
            <a:extLst>
              <a:ext uri="{FF2B5EF4-FFF2-40B4-BE49-F238E27FC236}">
                <a16:creationId xmlns:a16="http://schemas.microsoft.com/office/drawing/2014/main" id="{E73859C1-8F49-A045-7505-AE05A59F18AF}"/>
              </a:ext>
            </a:extLst>
          </p:cNvPr>
          <p:cNvSpPr txBox="1">
            <a:spLocks/>
          </p:cNvSpPr>
          <p:nvPr/>
        </p:nvSpPr>
        <p:spPr>
          <a:xfrm>
            <a:off x="3816090" y="5400621"/>
            <a:ext cx="1059613"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1,495.11 KW</a:t>
            </a:r>
          </a:p>
        </p:txBody>
      </p:sp>
      <p:pic>
        <p:nvPicPr>
          <p:cNvPr id="140" name="Picture 139">
            <a:extLst>
              <a:ext uri="{FF2B5EF4-FFF2-40B4-BE49-F238E27FC236}">
                <a16:creationId xmlns:a16="http://schemas.microsoft.com/office/drawing/2014/main" id="{BB543C84-5D1D-4DF6-6910-A6E25F00D0FB}"/>
              </a:ext>
            </a:extLst>
          </p:cNvPr>
          <p:cNvPicPr>
            <a:picLocks noChangeAspect="1"/>
          </p:cNvPicPr>
          <p:nvPr/>
        </p:nvPicPr>
        <p:blipFill>
          <a:blip r:embed="rId8"/>
          <a:stretch>
            <a:fillRect/>
          </a:stretch>
        </p:blipFill>
        <p:spPr>
          <a:xfrm>
            <a:off x="2785050" y="3591905"/>
            <a:ext cx="2322576" cy="1476882"/>
          </a:xfrm>
          <a:prstGeom prst="rect">
            <a:avLst/>
          </a:prstGeom>
        </p:spPr>
      </p:pic>
      <p:sp>
        <p:nvSpPr>
          <p:cNvPr id="141" name="Rectangle 140">
            <a:extLst>
              <a:ext uri="{FF2B5EF4-FFF2-40B4-BE49-F238E27FC236}">
                <a16:creationId xmlns:a16="http://schemas.microsoft.com/office/drawing/2014/main" id="{5710C7AA-58AF-A35A-B85E-85C5ACAE3917}"/>
              </a:ext>
            </a:extLst>
          </p:cNvPr>
          <p:cNvSpPr/>
          <p:nvPr/>
        </p:nvSpPr>
        <p:spPr>
          <a:xfrm>
            <a:off x="5309317" y="3631801"/>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2" name="Rectangle 141">
            <a:extLst>
              <a:ext uri="{FF2B5EF4-FFF2-40B4-BE49-F238E27FC236}">
                <a16:creationId xmlns:a16="http://schemas.microsoft.com/office/drawing/2014/main" id="{B9926301-4973-56B3-BAD5-19BD9BFD5759}"/>
              </a:ext>
            </a:extLst>
          </p:cNvPr>
          <p:cNvSpPr/>
          <p:nvPr/>
        </p:nvSpPr>
        <p:spPr>
          <a:xfrm>
            <a:off x="5309317" y="4654701"/>
            <a:ext cx="2322141" cy="128596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Text Placeholder 4">
            <a:extLst>
              <a:ext uri="{FF2B5EF4-FFF2-40B4-BE49-F238E27FC236}">
                <a16:creationId xmlns:a16="http://schemas.microsoft.com/office/drawing/2014/main" id="{71F861D0-B80A-95BF-EA84-0F5B0A20E80F}"/>
              </a:ext>
            </a:extLst>
          </p:cNvPr>
          <p:cNvSpPr txBox="1">
            <a:spLocks/>
          </p:cNvSpPr>
          <p:nvPr/>
        </p:nvSpPr>
        <p:spPr>
          <a:xfrm>
            <a:off x="5309316" y="5122150"/>
            <a:ext cx="22098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Jefferson Solar</a:t>
            </a:r>
          </a:p>
        </p:txBody>
      </p:sp>
      <p:sp>
        <p:nvSpPr>
          <p:cNvPr id="144" name="Text Placeholder 4">
            <a:extLst>
              <a:ext uri="{FF2B5EF4-FFF2-40B4-BE49-F238E27FC236}">
                <a16:creationId xmlns:a16="http://schemas.microsoft.com/office/drawing/2014/main" id="{ADD818AF-39A5-82A2-6115-BFBCA04E8227}"/>
              </a:ext>
            </a:extLst>
          </p:cNvPr>
          <p:cNvSpPr txBox="1">
            <a:spLocks/>
          </p:cNvSpPr>
          <p:nvPr/>
        </p:nvSpPr>
        <p:spPr>
          <a:xfrm>
            <a:off x="5309316" y="5405133"/>
            <a:ext cx="12329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Jefferson, WI</a:t>
            </a:r>
          </a:p>
        </p:txBody>
      </p:sp>
      <p:cxnSp>
        <p:nvCxnSpPr>
          <p:cNvPr id="145" name="Straight Connector 144">
            <a:extLst>
              <a:ext uri="{FF2B5EF4-FFF2-40B4-BE49-F238E27FC236}">
                <a16:creationId xmlns:a16="http://schemas.microsoft.com/office/drawing/2014/main" id="{2DAAD2C1-B308-6466-D646-819E0CE8395A}"/>
              </a:ext>
            </a:extLst>
          </p:cNvPr>
          <p:cNvCxnSpPr>
            <a:cxnSpLocks/>
          </p:cNvCxnSpPr>
          <p:nvPr/>
        </p:nvCxnSpPr>
        <p:spPr>
          <a:xfrm>
            <a:off x="6381938" y="5507455"/>
            <a:ext cx="0" cy="150223"/>
          </a:xfrm>
          <a:prstGeom prst="line">
            <a:avLst/>
          </a:prstGeom>
        </p:spPr>
        <p:style>
          <a:lnRef idx="2">
            <a:schemeClr val="accent2"/>
          </a:lnRef>
          <a:fillRef idx="0">
            <a:schemeClr val="accent2"/>
          </a:fillRef>
          <a:effectRef idx="1">
            <a:schemeClr val="accent2"/>
          </a:effectRef>
          <a:fontRef idx="minor">
            <a:schemeClr val="tx1"/>
          </a:fontRef>
        </p:style>
      </p:cxnSp>
      <p:sp>
        <p:nvSpPr>
          <p:cNvPr id="146" name="Text Placeholder 4">
            <a:extLst>
              <a:ext uri="{FF2B5EF4-FFF2-40B4-BE49-F238E27FC236}">
                <a16:creationId xmlns:a16="http://schemas.microsoft.com/office/drawing/2014/main" id="{2EB608B2-A432-6A59-A81F-8837454C987D}"/>
              </a:ext>
            </a:extLst>
          </p:cNvPr>
          <p:cNvSpPr txBox="1">
            <a:spLocks/>
          </p:cNvSpPr>
          <p:nvPr/>
        </p:nvSpPr>
        <p:spPr>
          <a:xfrm>
            <a:off x="6403107" y="5416428"/>
            <a:ext cx="1059613"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1,077.84 KW</a:t>
            </a:r>
          </a:p>
        </p:txBody>
      </p:sp>
      <p:pic>
        <p:nvPicPr>
          <p:cNvPr id="152" name="Picture 151">
            <a:extLst>
              <a:ext uri="{FF2B5EF4-FFF2-40B4-BE49-F238E27FC236}">
                <a16:creationId xmlns:a16="http://schemas.microsoft.com/office/drawing/2014/main" id="{2B7A55C2-7542-D6A2-095B-2E7EC0A0AC62}"/>
              </a:ext>
            </a:extLst>
          </p:cNvPr>
          <p:cNvPicPr>
            <a:picLocks noChangeAspect="1"/>
          </p:cNvPicPr>
          <p:nvPr/>
        </p:nvPicPr>
        <p:blipFill>
          <a:blip r:embed="rId9"/>
          <a:stretch>
            <a:fillRect/>
          </a:stretch>
        </p:blipFill>
        <p:spPr>
          <a:xfrm>
            <a:off x="5311276" y="3591905"/>
            <a:ext cx="2319512" cy="1469662"/>
          </a:xfrm>
          <a:prstGeom prst="rect">
            <a:avLst/>
          </a:prstGeom>
        </p:spPr>
      </p:pic>
      <p:sp>
        <p:nvSpPr>
          <p:cNvPr id="153" name="Rectangle 152">
            <a:extLst>
              <a:ext uri="{FF2B5EF4-FFF2-40B4-BE49-F238E27FC236}">
                <a16:creationId xmlns:a16="http://schemas.microsoft.com/office/drawing/2014/main" id="{CA275EAD-3FB7-BB19-B1EA-D50DD2F75C72}"/>
              </a:ext>
            </a:extLst>
          </p:cNvPr>
          <p:cNvSpPr/>
          <p:nvPr/>
        </p:nvSpPr>
        <p:spPr>
          <a:xfrm>
            <a:off x="7827801" y="3639021"/>
            <a:ext cx="2324100" cy="2308860"/>
          </a:xfrm>
          <a:prstGeom prst="rect">
            <a:avLst/>
          </a:prstGeom>
          <a:ln w="31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4" name="Rectangle 153">
            <a:extLst>
              <a:ext uri="{FF2B5EF4-FFF2-40B4-BE49-F238E27FC236}">
                <a16:creationId xmlns:a16="http://schemas.microsoft.com/office/drawing/2014/main" id="{7AB5599A-B2D9-4BF2-9D2A-F1EEB06AF13A}"/>
              </a:ext>
            </a:extLst>
          </p:cNvPr>
          <p:cNvSpPr/>
          <p:nvPr/>
        </p:nvSpPr>
        <p:spPr>
          <a:xfrm>
            <a:off x="7827801" y="4661921"/>
            <a:ext cx="2322141" cy="1285960"/>
          </a:xfrm>
          <a:prstGeom prst="rect">
            <a:avLst/>
          </a:prstGeom>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5" name="Text Placeholder 4">
            <a:extLst>
              <a:ext uri="{FF2B5EF4-FFF2-40B4-BE49-F238E27FC236}">
                <a16:creationId xmlns:a16="http://schemas.microsoft.com/office/drawing/2014/main" id="{28AED751-6CFF-5535-D622-0A594072DF40}"/>
              </a:ext>
            </a:extLst>
          </p:cNvPr>
          <p:cNvSpPr txBox="1">
            <a:spLocks/>
          </p:cNvSpPr>
          <p:nvPr/>
        </p:nvSpPr>
        <p:spPr>
          <a:xfrm>
            <a:off x="7827800" y="5129370"/>
            <a:ext cx="220980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t>North Kingstown Solar</a:t>
            </a:r>
          </a:p>
        </p:txBody>
      </p:sp>
      <p:sp>
        <p:nvSpPr>
          <p:cNvPr id="156" name="Text Placeholder 4">
            <a:extLst>
              <a:ext uri="{FF2B5EF4-FFF2-40B4-BE49-F238E27FC236}">
                <a16:creationId xmlns:a16="http://schemas.microsoft.com/office/drawing/2014/main" id="{B09F47BE-F41D-A181-A450-90DDB2A01ED3}"/>
              </a:ext>
            </a:extLst>
          </p:cNvPr>
          <p:cNvSpPr txBox="1">
            <a:spLocks/>
          </p:cNvSpPr>
          <p:nvPr/>
        </p:nvSpPr>
        <p:spPr>
          <a:xfrm>
            <a:off x="7827800" y="5412353"/>
            <a:ext cx="1492841"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North Kingstown, RI</a:t>
            </a:r>
          </a:p>
        </p:txBody>
      </p:sp>
      <p:cxnSp>
        <p:nvCxnSpPr>
          <p:cNvPr id="157" name="Straight Connector 156">
            <a:extLst>
              <a:ext uri="{FF2B5EF4-FFF2-40B4-BE49-F238E27FC236}">
                <a16:creationId xmlns:a16="http://schemas.microsoft.com/office/drawing/2014/main" id="{BF3D9B3F-61F0-BEF3-30D1-B9CC82D11F98}"/>
              </a:ext>
            </a:extLst>
          </p:cNvPr>
          <p:cNvCxnSpPr>
            <a:cxnSpLocks/>
          </p:cNvCxnSpPr>
          <p:nvPr/>
        </p:nvCxnSpPr>
        <p:spPr>
          <a:xfrm>
            <a:off x="9312399" y="5514675"/>
            <a:ext cx="0" cy="150223"/>
          </a:xfrm>
          <a:prstGeom prst="line">
            <a:avLst/>
          </a:prstGeom>
        </p:spPr>
        <p:style>
          <a:lnRef idx="2">
            <a:schemeClr val="accent2"/>
          </a:lnRef>
          <a:fillRef idx="0">
            <a:schemeClr val="accent2"/>
          </a:fillRef>
          <a:effectRef idx="1">
            <a:schemeClr val="accent2"/>
          </a:effectRef>
          <a:fontRef idx="minor">
            <a:schemeClr val="tx1"/>
          </a:fontRef>
        </p:style>
      </p:cxnSp>
      <p:sp>
        <p:nvSpPr>
          <p:cNvPr id="158" name="Text Placeholder 4">
            <a:extLst>
              <a:ext uri="{FF2B5EF4-FFF2-40B4-BE49-F238E27FC236}">
                <a16:creationId xmlns:a16="http://schemas.microsoft.com/office/drawing/2014/main" id="{689AAF14-BAA1-001B-AD86-F8856C5F4C7B}"/>
              </a:ext>
            </a:extLst>
          </p:cNvPr>
          <p:cNvSpPr txBox="1">
            <a:spLocks/>
          </p:cNvSpPr>
          <p:nvPr/>
        </p:nvSpPr>
        <p:spPr>
          <a:xfrm>
            <a:off x="9333570" y="5423648"/>
            <a:ext cx="743219" cy="345025"/>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494 KW</a:t>
            </a:r>
          </a:p>
        </p:txBody>
      </p:sp>
      <p:pic>
        <p:nvPicPr>
          <p:cNvPr id="163" name="Picture 162">
            <a:extLst>
              <a:ext uri="{FF2B5EF4-FFF2-40B4-BE49-F238E27FC236}">
                <a16:creationId xmlns:a16="http://schemas.microsoft.com/office/drawing/2014/main" id="{AAD2CBC8-101A-4C8E-66EB-7D9C3509D639}"/>
              </a:ext>
            </a:extLst>
          </p:cNvPr>
          <p:cNvPicPr>
            <a:picLocks noChangeAspect="1"/>
          </p:cNvPicPr>
          <p:nvPr/>
        </p:nvPicPr>
        <p:blipFill>
          <a:blip r:embed="rId10"/>
          <a:stretch>
            <a:fillRect/>
          </a:stretch>
        </p:blipFill>
        <p:spPr>
          <a:xfrm>
            <a:off x="7829502" y="3591798"/>
            <a:ext cx="2319512" cy="1453855"/>
          </a:xfrm>
          <a:prstGeom prst="rect">
            <a:avLst/>
          </a:prstGeom>
        </p:spPr>
      </p:pic>
    </p:spTree>
    <p:extLst>
      <p:ext uri="{BB962C8B-B14F-4D97-AF65-F5344CB8AC3E}">
        <p14:creationId xmlns:p14="http://schemas.microsoft.com/office/powerpoint/2010/main" val="3729690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C0C3CF-3C11-BF73-2715-51FC4EA6B9C7}"/>
              </a:ext>
            </a:extLst>
          </p:cNvPr>
          <p:cNvSpPr/>
          <p:nvPr/>
        </p:nvSpPr>
        <p:spPr>
          <a:xfrm flipH="1">
            <a:off x="0" y="0"/>
            <a:ext cx="12192000" cy="6858001"/>
          </a:xfrm>
          <a:prstGeom prst="rect">
            <a:avLst/>
          </a:prstGeom>
          <a:gradFill flip="none" rotWithShape="1">
            <a:gsLst>
              <a:gs pos="53000">
                <a:srgbClr val="000000">
                  <a:alpha val="0"/>
                </a:srgbClr>
              </a:gs>
              <a:gs pos="100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2653"/>
              </a:solidFill>
            </a:endParaRPr>
          </a:p>
        </p:txBody>
      </p:sp>
      <p:pic>
        <p:nvPicPr>
          <p:cNvPr id="2052" name="Picture 4">
            <a:extLst>
              <a:ext uri="{FF2B5EF4-FFF2-40B4-BE49-F238E27FC236}">
                <a16:creationId xmlns:a16="http://schemas.microsoft.com/office/drawing/2014/main" id="{B10658B1-736C-9F97-A40D-96C08F003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240" y="834772"/>
            <a:ext cx="6304262" cy="43442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red and blue logo&#10;&#10;Description automatically generated">
            <a:extLst>
              <a:ext uri="{FF2B5EF4-FFF2-40B4-BE49-F238E27FC236}">
                <a16:creationId xmlns:a16="http://schemas.microsoft.com/office/drawing/2014/main" id="{AE5B6BDA-B746-3638-F7FA-45498CC6D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8352" y="5705854"/>
            <a:ext cx="2003732" cy="1202239"/>
          </a:xfrm>
          <a:prstGeom prst="rect">
            <a:avLst/>
          </a:prstGeom>
        </p:spPr>
      </p:pic>
      <p:sp>
        <p:nvSpPr>
          <p:cNvPr id="3" name="Title 2">
            <a:extLst>
              <a:ext uri="{FF2B5EF4-FFF2-40B4-BE49-F238E27FC236}">
                <a16:creationId xmlns:a16="http://schemas.microsoft.com/office/drawing/2014/main" id="{0204C70E-B142-0E0B-9248-0D71379BF987}"/>
              </a:ext>
            </a:extLst>
          </p:cNvPr>
          <p:cNvSpPr txBox="1">
            <a:spLocks/>
          </p:cNvSpPr>
          <p:nvPr/>
        </p:nvSpPr>
        <p:spPr>
          <a:xfrm>
            <a:off x="6162448" y="268843"/>
            <a:ext cx="4113711" cy="56622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a:solidFill>
                  <a:schemeClr val="tx2"/>
                </a:solidFill>
                <a:latin typeface="Univers for BP Light"/>
              </a:rPr>
              <a:t>Chisme Solar and Storage</a:t>
            </a:r>
            <a:endParaRPr lang="en-US" sz="2400" b="1" baseline="30000">
              <a:solidFill>
                <a:schemeClr val="tx2"/>
              </a:solidFill>
            </a:endParaRPr>
          </a:p>
        </p:txBody>
      </p:sp>
      <p:sp>
        <p:nvSpPr>
          <p:cNvPr id="11" name="TextBox 10">
            <a:extLst>
              <a:ext uri="{FF2B5EF4-FFF2-40B4-BE49-F238E27FC236}">
                <a16:creationId xmlns:a16="http://schemas.microsoft.com/office/drawing/2014/main" id="{EDF41D57-5C94-6D4A-A691-1D28408977D7}"/>
              </a:ext>
            </a:extLst>
          </p:cNvPr>
          <p:cNvSpPr txBox="1"/>
          <p:nvPr/>
        </p:nvSpPr>
        <p:spPr>
          <a:xfrm>
            <a:off x="133287" y="1442967"/>
            <a:ext cx="1218135" cy="600164"/>
          </a:xfrm>
          <a:prstGeom prst="rect">
            <a:avLst/>
          </a:prstGeom>
          <a:noFill/>
        </p:spPr>
        <p:txBody>
          <a:bodyPr wrap="square">
            <a:spAutoFit/>
          </a:bodyPr>
          <a:lstStyle/>
          <a:p>
            <a:pPr algn="ctr">
              <a:spcBef>
                <a:spcPts val="600"/>
              </a:spcBef>
            </a:pPr>
            <a:r>
              <a:rPr lang="pt-BR" sz="1400"/>
              <a:t>31.583027°</a:t>
            </a:r>
          </a:p>
          <a:p>
            <a:pPr algn="ctr">
              <a:spcBef>
                <a:spcPts val="600"/>
              </a:spcBef>
            </a:pPr>
            <a:r>
              <a:rPr lang="pt-BR" sz="1400"/>
              <a:t>-98.839109°</a:t>
            </a:r>
          </a:p>
        </p:txBody>
      </p:sp>
      <p:cxnSp>
        <p:nvCxnSpPr>
          <p:cNvPr id="12" name="Straight Arrow Connector 11">
            <a:extLst>
              <a:ext uri="{FF2B5EF4-FFF2-40B4-BE49-F238E27FC236}">
                <a16:creationId xmlns:a16="http://schemas.microsoft.com/office/drawing/2014/main" id="{98681A9B-42AF-43E0-BC1A-1DB0D36DC8C6}"/>
              </a:ext>
            </a:extLst>
          </p:cNvPr>
          <p:cNvCxnSpPr>
            <a:cxnSpLocks/>
            <a:stCxn id="19" idx="2"/>
          </p:cNvCxnSpPr>
          <p:nvPr/>
        </p:nvCxnSpPr>
        <p:spPr>
          <a:xfrm flipH="1">
            <a:off x="7667625" y="1188763"/>
            <a:ext cx="1926883" cy="8972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362795-9A3B-4947-8026-50DE6AD30C7C}"/>
              </a:ext>
            </a:extLst>
          </p:cNvPr>
          <p:cNvCxnSpPr>
            <a:cxnSpLocks/>
          </p:cNvCxnSpPr>
          <p:nvPr/>
        </p:nvCxnSpPr>
        <p:spPr>
          <a:xfrm flipH="1" flipV="1">
            <a:off x="8957277" y="1427686"/>
            <a:ext cx="645545" cy="5146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itle 9">
            <a:extLst>
              <a:ext uri="{FF2B5EF4-FFF2-40B4-BE49-F238E27FC236}">
                <a16:creationId xmlns:a16="http://schemas.microsoft.com/office/drawing/2014/main" id="{DEEA2F81-7324-5F5C-2E5B-0E88ED384F0B}"/>
              </a:ext>
            </a:extLst>
          </p:cNvPr>
          <p:cNvSpPr txBox="1">
            <a:spLocks/>
          </p:cNvSpPr>
          <p:nvPr/>
        </p:nvSpPr>
        <p:spPr>
          <a:xfrm>
            <a:off x="281488" y="252187"/>
            <a:ext cx="5030123" cy="566225"/>
          </a:xfrm>
          <a:prstGeom prst="rect">
            <a:avLst/>
          </a:prstGeom>
        </p:spPr>
        <p:txBody>
          <a:bodyPr vert="horz" wrap="square" lIns="0" tIns="0" rIns="0" bIns="0" rtlCol="0" anchor="b">
            <a:noAutofit/>
          </a:bodyPr>
          <a:lstStyle>
            <a:lvl1pPr algn="l" defTabSz="914400" rtl="0" eaLnBrk="1" latinLnBrk="0" hangingPunct="1">
              <a:lnSpc>
                <a:spcPct val="100000"/>
              </a:lnSpc>
              <a:spcBef>
                <a:spcPct val="0"/>
              </a:spcBef>
              <a:buNone/>
              <a:defRPr sz="4800" kern="1200" spc="-40" baseline="0">
                <a:solidFill>
                  <a:schemeClr val="tx1">
                    <a:lumMod val="85000"/>
                    <a:lumOff val="15000"/>
                  </a:schemeClr>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40" normalizeH="0" baseline="0" noProof="0">
                <a:ln>
                  <a:noFill/>
                </a:ln>
                <a:solidFill>
                  <a:srgbClr val="3F3F3F"/>
                </a:solidFill>
                <a:effectLst/>
                <a:uLnTx/>
                <a:uFillTx/>
                <a:latin typeface="Calibri" panose="020F0502020204030204" pitchFamily="34" charset="0"/>
                <a:ea typeface="Nunito"/>
                <a:cs typeface="Calibri" panose="020F0502020204030204" pitchFamily="34" charset="0"/>
                <a:sym typeface="Nunito"/>
              </a:rPr>
              <a:t>Project Details</a:t>
            </a:r>
            <a:endParaRPr kumimoji="0" lang="en-US" sz="4800" b="0" i="0" u="none" strike="noStrike" kern="1200" cap="none" spc="-40" normalizeH="0" baseline="0" noProof="0">
              <a:ln>
                <a:noFill/>
              </a:ln>
              <a:solidFill>
                <a:srgbClr val="000000">
                  <a:lumMod val="85000"/>
                  <a:lumOff val="15000"/>
                </a:srgbClr>
              </a:solidFill>
              <a:effectLst/>
              <a:uLnTx/>
              <a:uFillTx/>
              <a:latin typeface="Calibri" panose="020F0502020204030204" pitchFamily="34" charset="0"/>
              <a:ea typeface="+mj-ea"/>
              <a:cs typeface="Calibri" panose="020F0502020204030204" pitchFamily="34" charset="0"/>
            </a:endParaRPr>
          </a:p>
        </p:txBody>
      </p:sp>
      <p:cxnSp>
        <p:nvCxnSpPr>
          <p:cNvPr id="37" name="Straight Connector 36">
            <a:extLst>
              <a:ext uri="{FF2B5EF4-FFF2-40B4-BE49-F238E27FC236}">
                <a16:creationId xmlns:a16="http://schemas.microsoft.com/office/drawing/2014/main" id="{24455D1D-E58C-22F7-772B-32E34B8C32C0}"/>
              </a:ext>
            </a:extLst>
          </p:cNvPr>
          <p:cNvCxnSpPr/>
          <p:nvPr/>
        </p:nvCxnSpPr>
        <p:spPr>
          <a:xfrm>
            <a:off x="156853" y="866971"/>
            <a:ext cx="4659465" cy="0"/>
          </a:xfrm>
          <a:prstGeom prst="line">
            <a:avLst/>
          </a:prstGeom>
          <a:noFill/>
          <a:ln w="12700" cap="rnd" cmpd="sng" algn="ctr">
            <a:solidFill>
              <a:srgbClr val="9D9E9F">
                <a:lumMod val="60000"/>
                <a:lumOff val="40000"/>
              </a:srgbClr>
            </a:solidFill>
            <a:prstDash val="solid"/>
            <a:round/>
            <a:headEnd w="lg" len="lg"/>
            <a:tailEnd type="none"/>
          </a:ln>
          <a:effectLst/>
        </p:spPr>
      </p:cxnSp>
      <p:sp>
        <p:nvSpPr>
          <p:cNvPr id="45" name="Shape 1145">
            <a:extLst>
              <a:ext uri="{FF2B5EF4-FFF2-40B4-BE49-F238E27FC236}">
                <a16:creationId xmlns:a16="http://schemas.microsoft.com/office/drawing/2014/main" id="{8991E100-0CA0-360F-B03A-E8F4A1A3E5DA}"/>
              </a:ext>
            </a:extLst>
          </p:cNvPr>
          <p:cNvSpPr txBox="1"/>
          <p:nvPr/>
        </p:nvSpPr>
        <p:spPr>
          <a:xfrm>
            <a:off x="-148280" y="1067278"/>
            <a:ext cx="1781270" cy="390616"/>
          </a:xfrm>
          <a:prstGeom prst="rect">
            <a:avLst/>
          </a:prstGeom>
          <a:noFill/>
          <a:ln>
            <a:noFill/>
          </a:ln>
        </p:spPr>
        <p:txBody>
          <a:bodyPr wrap="square" lIns="91425" tIns="45700" rIns="91425" bIns="45700" anchor="t" anchorCtr="0">
            <a:noAutofit/>
          </a:bodyPr>
          <a:lstStyle/>
          <a:p>
            <a:pPr algn="ctr">
              <a:buSzPct val="25000"/>
            </a:pPr>
            <a:r>
              <a:rPr lang="en-US" sz="2000">
                <a:solidFill>
                  <a:srgbClr val="F15D2A"/>
                </a:solidFill>
                <a:latin typeface="Nunito ExtraBold"/>
                <a:ea typeface="Nunito ExtraBold"/>
                <a:cs typeface="Nunito ExtraBold"/>
                <a:sym typeface="Nunito ExtraBold"/>
              </a:rPr>
              <a:t>Location</a:t>
            </a:r>
          </a:p>
        </p:txBody>
      </p:sp>
      <p:sp>
        <p:nvSpPr>
          <p:cNvPr id="46" name="TextBox 45">
            <a:extLst>
              <a:ext uri="{FF2B5EF4-FFF2-40B4-BE49-F238E27FC236}">
                <a16:creationId xmlns:a16="http://schemas.microsoft.com/office/drawing/2014/main" id="{61C43A29-4B41-6261-EBB0-28B9630DB5E0}"/>
              </a:ext>
            </a:extLst>
          </p:cNvPr>
          <p:cNvSpPr txBox="1"/>
          <p:nvPr/>
        </p:nvSpPr>
        <p:spPr>
          <a:xfrm>
            <a:off x="1856729" y="1464305"/>
            <a:ext cx="1218136" cy="600164"/>
          </a:xfrm>
          <a:prstGeom prst="rect">
            <a:avLst/>
          </a:prstGeom>
          <a:noFill/>
        </p:spPr>
        <p:txBody>
          <a:bodyPr wrap="square">
            <a:spAutoFit/>
          </a:bodyPr>
          <a:lstStyle/>
          <a:p>
            <a:pPr>
              <a:spcBef>
                <a:spcPts val="600"/>
              </a:spcBef>
            </a:pPr>
            <a:r>
              <a:rPr lang="en-US" sz="1400"/>
              <a:t>207 MWdc</a:t>
            </a:r>
          </a:p>
          <a:p>
            <a:pPr>
              <a:spcBef>
                <a:spcPts val="600"/>
              </a:spcBef>
            </a:pPr>
            <a:r>
              <a:rPr lang="en-US" sz="1400"/>
              <a:t>147 MWac</a:t>
            </a:r>
          </a:p>
        </p:txBody>
      </p:sp>
      <p:sp>
        <p:nvSpPr>
          <p:cNvPr id="47" name="Shape 1145">
            <a:extLst>
              <a:ext uri="{FF2B5EF4-FFF2-40B4-BE49-F238E27FC236}">
                <a16:creationId xmlns:a16="http://schemas.microsoft.com/office/drawing/2014/main" id="{404B6DEE-0A67-0875-1F3A-8656382C7D7F}"/>
              </a:ext>
            </a:extLst>
          </p:cNvPr>
          <p:cNvSpPr txBox="1"/>
          <p:nvPr/>
        </p:nvSpPr>
        <p:spPr>
          <a:xfrm>
            <a:off x="1518400" y="1073689"/>
            <a:ext cx="1781270" cy="390616"/>
          </a:xfrm>
          <a:prstGeom prst="rect">
            <a:avLst/>
          </a:prstGeom>
          <a:noFill/>
          <a:ln>
            <a:noFill/>
          </a:ln>
        </p:spPr>
        <p:txBody>
          <a:bodyPr wrap="square" lIns="91425" tIns="45700" rIns="91425" bIns="45700" anchor="t" anchorCtr="0">
            <a:noAutofit/>
          </a:bodyPr>
          <a:lstStyle/>
          <a:p>
            <a:pPr algn="ctr">
              <a:buSzPct val="25000"/>
            </a:pPr>
            <a:r>
              <a:rPr lang="en-US" sz="2000">
                <a:solidFill>
                  <a:srgbClr val="F15D2A"/>
                </a:solidFill>
                <a:latin typeface="Nunito ExtraBold"/>
                <a:ea typeface="Nunito ExtraBold"/>
                <a:cs typeface="Nunito ExtraBold"/>
                <a:sym typeface="Nunito ExtraBold"/>
              </a:rPr>
              <a:t>PV Specs</a:t>
            </a:r>
          </a:p>
        </p:txBody>
      </p:sp>
      <p:sp>
        <p:nvSpPr>
          <p:cNvPr id="48" name="TextBox 47">
            <a:extLst>
              <a:ext uri="{FF2B5EF4-FFF2-40B4-BE49-F238E27FC236}">
                <a16:creationId xmlns:a16="http://schemas.microsoft.com/office/drawing/2014/main" id="{A6762660-8482-C3E3-03A9-25E9B7A109B9}"/>
              </a:ext>
            </a:extLst>
          </p:cNvPr>
          <p:cNvSpPr txBox="1"/>
          <p:nvPr/>
        </p:nvSpPr>
        <p:spPr>
          <a:xfrm>
            <a:off x="3551442" y="1458996"/>
            <a:ext cx="1414908" cy="600164"/>
          </a:xfrm>
          <a:prstGeom prst="rect">
            <a:avLst/>
          </a:prstGeom>
          <a:noFill/>
        </p:spPr>
        <p:txBody>
          <a:bodyPr wrap="square">
            <a:spAutoFit/>
          </a:bodyPr>
          <a:lstStyle/>
          <a:p>
            <a:pPr>
              <a:spcBef>
                <a:spcPts val="600"/>
              </a:spcBef>
            </a:pPr>
            <a:r>
              <a:rPr lang="en-US" sz="1400"/>
              <a:t>146 MWac (2hr)</a:t>
            </a:r>
          </a:p>
          <a:p>
            <a:pPr>
              <a:spcBef>
                <a:spcPts val="600"/>
              </a:spcBef>
            </a:pPr>
            <a:r>
              <a:rPr lang="en-US" sz="1400"/>
              <a:t>300 MWh</a:t>
            </a:r>
          </a:p>
        </p:txBody>
      </p:sp>
      <p:sp>
        <p:nvSpPr>
          <p:cNvPr id="49" name="Shape 1145">
            <a:extLst>
              <a:ext uri="{FF2B5EF4-FFF2-40B4-BE49-F238E27FC236}">
                <a16:creationId xmlns:a16="http://schemas.microsoft.com/office/drawing/2014/main" id="{C87BC519-F784-7BBA-228B-E5528050156E}"/>
              </a:ext>
            </a:extLst>
          </p:cNvPr>
          <p:cNvSpPr txBox="1"/>
          <p:nvPr/>
        </p:nvSpPr>
        <p:spPr>
          <a:xfrm>
            <a:off x="3243595" y="1051750"/>
            <a:ext cx="1781270" cy="390616"/>
          </a:xfrm>
          <a:prstGeom prst="rect">
            <a:avLst/>
          </a:prstGeom>
          <a:noFill/>
          <a:ln>
            <a:noFill/>
          </a:ln>
        </p:spPr>
        <p:txBody>
          <a:bodyPr wrap="square" lIns="91425" tIns="45700" rIns="91425" bIns="45700" anchor="t" anchorCtr="0">
            <a:noAutofit/>
          </a:bodyPr>
          <a:lstStyle/>
          <a:p>
            <a:pPr algn="ctr">
              <a:buSzPct val="25000"/>
            </a:pPr>
            <a:r>
              <a:rPr lang="en-US" sz="2000">
                <a:solidFill>
                  <a:srgbClr val="F15D2A"/>
                </a:solidFill>
                <a:latin typeface="Nunito ExtraBold"/>
                <a:ea typeface="Nunito ExtraBold"/>
                <a:cs typeface="Nunito ExtraBold"/>
                <a:sym typeface="Nunito ExtraBold"/>
              </a:rPr>
              <a:t>BESS Specs</a:t>
            </a:r>
          </a:p>
        </p:txBody>
      </p:sp>
      <p:sp>
        <p:nvSpPr>
          <p:cNvPr id="51" name="Shape 1145">
            <a:extLst>
              <a:ext uri="{FF2B5EF4-FFF2-40B4-BE49-F238E27FC236}">
                <a16:creationId xmlns:a16="http://schemas.microsoft.com/office/drawing/2014/main" id="{52727C45-1539-7405-4446-018D9BF4788C}"/>
              </a:ext>
            </a:extLst>
          </p:cNvPr>
          <p:cNvSpPr txBox="1"/>
          <p:nvPr/>
        </p:nvSpPr>
        <p:spPr>
          <a:xfrm>
            <a:off x="2461469" y="2167244"/>
            <a:ext cx="2294224" cy="390616"/>
          </a:xfrm>
          <a:prstGeom prst="rect">
            <a:avLst/>
          </a:prstGeom>
          <a:noFill/>
          <a:ln>
            <a:noFill/>
          </a:ln>
        </p:spPr>
        <p:txBody>
          <a:bodyPr wrap="square" lIns="91425" tIns="45700" rIns="91425" bIns="45700" anchor="t" anchorCtr="0">
            <a:noAutofit/>
          </a:bodyPr>
          <a:lstStyle/>
          <a:p>
            <a:pPr algn="ctr">
              <a:buSzPct val="25000"/>
            </a:pPr>
            <a:r>
              <a:rPr lang="en-US" sz="2000">
                <a:solidFill>
                  <a:srgbClr val="F15D2A"/>
                </a:solidFill>
                <a:latin typeface="Nunito ExtraBold"/>
                <a:ea typeface="Nunito ExtraBold"/>
                <a:cs typeface="Nunito ExtraBold"/>
                <a:sym typeface="Nunito ExtraBold"/>
              </a:rPr>
              <a:t>System Topology</a:t>
            </a:r>
          </a:p>
        </p:txBody>
      </p:sp>
      <p:sp>
        <p:nvSpPr>
          <p:cNvPr id="5" name="TextBox 14">
            <a:extLst>
              <a:ext uri="{FF2B5EF4-FFF2-40B4-BE49-F238E27FC236}">
                <a16:creationId xmlns:a16="http://schemas.microsoft.com/office/drawing/2014/main" id="{221E9335-814A-49B7-928F-780177138F0D}"/>
              </a:ext>
            </a:extLst>
          </p:cNvPr>
          <p:cNvSpPr txBox="1"/>
          <p:nvPr/>
        </p:nvSpPr>
        <p:spPr>
          <a:xfrm>
            <a:off x="5475750" y="2120026"/>
            <a:ext cx="1296353" cy="369332"/>
          </a:xfrm>
          <a:prstGeom prst="rect">
            <a:avLst/>
          </a:prstGeom>
          <a:solidFill>
            <a:schemeClr val="bg1"/>
          </a:solid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Site Access Road and New Gate</a:t>
            </a:r>
          </a:p>
        </p:txBody>
      </p:sp>
      <p:cxnSp>
        <p:nvCxnSpPr>
          <p:cNvPr id="6" name="Straight Arrow Connector 5">
            <a:extLst>
              <a:ext uri="{FF2B5EF4-FFF2-40B4-BE49-F238E27FC236}">
                <a16:creationId xmlns:a16="http://schemas.microsoft.com/office/drawing/2014/main" id="{4A15AD3A-421C-4BF9-9547-01E85D0BBDC9}"/>
              </a:ext>
            </a:extLst>
          </p:cNvPr>
          <p:cNvCxnSpPr>
            <a:cxnSpLocks/>
          </p:cNvCxnSpPr>
          <p:nvPr/>
        </p:nvCxnSpPr>
        <p:spPr>
          <a:xfrm flipV="1">
            <a:off x="6096000" y="1331887"/>
            <a:ext cx="263499" cy="75408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8">
            <a:extLst>
              <a:ext uri="{FF2B5EF4-FFF2-40B4-BE49-F238E27FC236}">
                <a16:creationId xmlns:a16="http://schemas.microsoft.com/office/drawing/2014/main" id="{D18D4F23-AEB4-47BA-B78B-027EBC3D3CC7}"/>
              </a:ext>
            </a:extLst>
          </p:cNvPr>
          <p:cNvSpPr txBox="1"/>
          <p:nvPr/>
        </p:nvSpPr>
        <p:spPr>
          <a:xfrm>
            <a:off x="7242674" y="1073533"/>
            <a:ext cx="939495" cy="238508"/>
          </a:xfrm>
          <a:prstGeom prst="rect">
            <a:avLst/>
          </a:prstGeom>
          <a:solidFill>
            <a:schemeClr val="bg1"/>
          </a:solid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BESS Location</a:t>
            </a:r>
          </a:p>
        </p:txBody>
      </p:sp>
      <p:cxnSp>
        <p:nvCxnSpPr>
          <p:cNvPr id="16" name="Straight Arrow Connector 15">
            <a:extLst>
              <a:ext uri="{FF2B5EF4-FFF2-40B4-BE49-F238E27FC236}">
                <a16:creationId xmlns:a16="http://schemas.microsoft.com/office/drawing/2014/main" id="{86362795-9A3B-4947-8026-50DE6AD30C7C}"/>
              </a:ext>
            </a:extLst>
          </p:cNvPr>
          <p:cNvCxnSpPr>
            <a:cxnSpLocks/>
          </p:cNvCxnSpPr>
          <p:nvPr/>
        </p:nvCxnSpPr>
        <p:spPr>
          <a:xfrm flipH="1">
            <a:off x="7426782" y="1350694"/>
            <a:ext cx="240843" cy="5916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31">
            <a:extLst>
              <a:ext uri="{FF2B5EF4-FFF2-40B4-BE49-F238E27FC236}">
                <a16:creationId xmlns:a16="http://schemas.microsoft.com/office/drawing/2014/main" id="{364CC4FB-B723-4536-90EE-6D760609575D}"/>
              </a:ext>
            </a:extLst>
          </p:cNvPr>
          <p:cNvSpPr txBox="1"/>
          <p:nvPr/>
        </p:nvSpPr>
        <p:spPr>
          <a:xfrm>
            <a:off x="8957277" y="911764"/>
            <a:ext cx="1274462" cy="276999"/>
          </a:xfrm>
          <a:prstGeom prst="rect">
            <a:avLst/>
          </a:prstGeom>
          <a:solidFill>
            <a:schemeClr val="bg1"/>
          </a:solid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Substation</a:t>
            </a:r>
            <a:r>
              <a:rPr lang="en-US" sz="1200"/>
              <a:t> </a:t>
            </a:r>
            <a:r>
              <a:rPr lang="en-US" sz="900"/>
              <a:t>Location</a:t>
            </a:r>
            <a:endParaRPr lang="en-US" sz="1200"/>
          </a:p>
        </p:txBody>
      </p:sp>
      <p:sp>
        <p:nvSpPr>
          <p:cNvPr id="27" name="TextBox 5">
            <a:extLst>
              <a:ext uri="{FF2B5EF4-FFF2-40B4-BE49-F238E27FC236}">
                <a16:creationId xmlns:a16="http://schemas.microsoft.com/office/drawing/2014/main" id="{73A9BD37-ED25-4FBE-973A-51D22D1A06CB}"/>
              </a:ext>
            </a:extLst>
          </p:cNvPr>
          <p:cNvSpPr txBox="1"/>
          <p:nvPr/>
        </p:nvSpPr>
        <p:spPr>
          <a:xfrm>
            <a:off x="9602822" y="1847468"/>
            <a:ext cx="1438558" cy="230832"/>
          </a:xfrm>
          <a:prstGeom prst="rect">
            <a:avLst/>
          </a:prstGeom>
          <a:solidFill>
            <a:schemeClr val="bg1"/>
          </a:solid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345 kV Transmission Line</a:t>
            </a:r>
          </a:p>
        </p:txBody>
      </p:sp>
      <p:graphicFrame>
        <p:nvGraphicFramePr>
          <p:cNvPr id="38" name="Table 37">
            <a:extLst>
              <a:ext uri="{FF2B5EF4-FFF2-40B4-BE49-F238E27FC236}">
                <a16:creationId xmlns:a16="http://schemas.microsoft.com/office/drawing/2014/main" id="{A2BB5E0E-1DC1-430E-1E1B-9576C34D2568}"/>
              </a:ext>
            </a:extLst>
          </p:cNvPr>
          <p:cNvGraphicFramePr>
            <a:graphicFrameLocks noGrp="1"/>
          </p:cNvGraphicFramePr>
          <p:nvPr>
            <p:extLst>
              <p:ext uri="{D42A27DB-BD31-4B8C-83A1-F6EECF244321}">
                <p14:modId xmlns:p14="http://schemas.microsoft.com/office/powerpoint/2010/main" val="2893777525"/>
              </p:ext>
            </p:extLst>
          </p:nvPr>
        </p:nvGraphicFramePr>
        <p:xfrm>
          <a:off x="5379917" y="5864478"/>
          <a:ext cx="4849355" cy="289560"/>
        </p:xfrm>
        <a:graphic>
          <a:graphicData uri="http://schemas.openxmlformats.org/drawingml/2006/table">
            <a:tbl>
              <a:tblPr firstRow="1" bandRow="1">
                <a:tableStyleId>{5C22544A-7EE6-4342-B048-85BDC9FD1C3A}</a:tableStyleId>
              </a:tblPr>
              <a:tblGrid>
                <a:gridCol w="969871">
                  <a:extLst>
                    <a:ext uri="{9D8B030D-6E8A-4147-A177-3AD203B41FA5}">
                      <a16:colId xmlns:a16="http://schemas.microsoft.com/office/drawing/2014/main" val="20000"/>
                    </a:ext>
                  </a:extLst>
                </a:gridCol>
                <a:gridCol w="969871">
                  <a:extLst>
                    <a:ext uri="{9D8B030D-6E8A-4147-A177-3AD203B41FA5}">
                      <a16:colId xmlns:a16="http://schemas.microsoft.com/office/drawing/2014/main" val="20001"/>
                    </a:ext>
                  </a:extLst>
                </a:gridCol>
                <a:gridCol w="969871">
                  <a:extLst>
                    <a:ext uri="{9D8B030D-6E8A-4147-A177-3AD203B41FA5}">
                      <a16:colId xmlns:a16="http://schemas.microsoft.com/office/drawing/2014/main" val="20002"/>
                    </a:ext>
                  </a:extLst>
                </a:gridCol>
                <a:gridCol w="969871">
                  <a:extLst>
                    <a:ext uri="{9D8B030D-6E8A-4147-A177-3AD203B41FA5}">
                      <a16:colId xmlns:a16="http://schemas.microsoft.com/office/drawing/2014/main" val="20003"/>
                    </a:ext>
                  </a:extLst>
                </a:gridCol>
                <a:gridCol w="969871">
                  <a:extLst>
                    <a:ext uri="{9D8B030D-6E8A-4147-A177-3AD203B41FA5}">
                      <a16:colId xmlns:a16="http://schemas.microsoft.com/office/drawing/2014/main" val="20004"/>
                    </a:ext>
                  </a:extLst>
                </a:gridCol>
              </a:tblGrid>
              <a:tr h="276510">
                <a:tc>
                  <a:txBody>
                    <a:bodyPr/>
                    <a:lstStyle/>
                    <a:p>
                      <a:pPr algn="ctr"/>
                      <a:r>
                        <a:rPr lang="en-US" sz="1300" b="0">
                          <a:solidFill>
                            <a:schemeClr val="accent6"/>
                          </a:solidFill>
                        </a:rPr>
                        <a:t>Sept 2022</a:t>
                      </a:r>
                    </a:p>
                  </a:txBody>
                  <a:tcPr anchor="ctr">
                    <a:lnB w="12700" cap="flat" cmpd="sng" algn="ctr">
                      <a:noFill/>
                      <a:prstDash val="solid"/>
                      <a:round/>
                      <a:headEnd type="none" w="med" len="med"/>
                      <a:tailEnd type="none" w="med" len="med"/>
                    </a:lnB>
                    <a:solidFill>
                      <a:schemeClr val="accent4">
                        <a:lumMod val="50000"/>
                      </a:schemeClr>
                    </a:solidFill>
                  </a:tcPr>
                </a:tc>
                <a:tc>
                  <a:txBody>
                    <a:bodyPr/>
                    <a:lstStyle/>
                    <a:p>
                      <a:pPr algn="ctr"/>
                      <a:r>
                        <a:rPr lang="en-US" sz="1300" b="0">
                          <a:solidFill>
                            <a:schemeClr val="bg1"/>
                          </a:solidFill>
                        </a:rPr>
                        <a:t>Oct 2024</a:t>
                      </a:r>
                    </a:p>
                  </a:txBody>
                  <a:tcPr anchor="ctr">
                    <a:lnB w="12700" cap="flat" cmpd="sng" algn="ctr">
                      <a:noFill/>
                      <a:prstDash val="solid"/>
                      <a:round/>
                      <a:headEnd type="none" w="med" len="med"/>
                      <a:tailEnd type="none" w="med" len="med"/>
                    </a:lnB>
                    <a:solidFill>
                      <a:schemeClr val="accent4">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a:solidFill>
                            <a:schemeClr val="bg1"/>
                          </a:solidFill>
                        </a:rPr>
                        <a:t>Jul 2025</a:t>
                      </a:r>
                    </a:p>
                  </a:txBody>
                  <a:tcPr anchor="ctr">
                    <a:lnB w="12700" cap="flat" cmpd="sng" algn="ctr">
                      <a:noFill/>
                      <a:prstDash val="solid"/>
                      <a:round/>
                      <a:headEnd type="none" w="med" len="med"/>
                      <a:tailEnd type="none" w="med" len="med"/>
                    </a:lnB>
                    <a:solidFill>
                      <a:schemeClr val="accent4">
                        <a:lumMod val="50000"/>
                      </a:schemeClr>
                    </a:solidFill>
                  </a:tcPr>
                </a:tc>
                <a:tc>
                  <a:txBody>
                    <a:bodyPr/>
                    <a:lstStyle/>
                    <a:p>
                      <a:pPr algn="ctr"/>
                      <a:r>
                        <a:rPr lang="en-US" sz="1300" b="0">
                          <a:solidFill>
                            <a:schemeClr val="bg1"/>
                          </a:solidFill>
                        </a:rPr>
                        <a:t>Nov 2025</a:t>
                      </a:r>
                    </a:p>
                  </a:txBody>
                  <a:tcPr anchor="ctr">
                    <a:lnB w="12700" cap="flat" cmpd="sng" algn="ctr">
                      <a:noFill/>
                      <a:prstDash val="solid"/>
                      <a:round/>
                      <a:headEnd type="none" w="med" len="med"/>
                      <a:tailEnd type="none" w="med" len="med"/>
                    </a:lnB>
                    <a:solidFill>
                      <a:schemeClr val="accent4">
                        <a:lumMod val="50000"/>
                      </a:schemeClr>
                    </a:solidFill>
                  </a:tcPr>
                </a:tc>
                <a:tc>
                  <a:txBody>
                    <a:bodyPr/>
                    <a:lstStyle/>
                    <a:p>
                      <a:pPr algn="ctr"/>
                      <a:r>
                        <a:rPr lang="en-US" sz="1300" b="0">
                          <a:solidFill>
                            <a:schemeClr val="bg1"/>
                          </a:solidFill>
                        </a:rPr>
                        <a:t>Apr 2027</a:t>
                      </a:r>
                    </a:p>
                  </a:txBody>
                  <a:tcPr anchor="ctr">
                    <a:lnB w="12700" cap="flat" cmpd="sng" algn="ctr">
                      <a:no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0000"/>
                  </a:ext>
                </a:extLst>
              </a:tr>
            </a:tbl>
          </a:graphicData>
        </a:graphic>
      </p:graphicFrame>
      <p:sp>
        <p:nvSpPr>
          <p:cNvPr id="39" name="TextBox 38">
            <a:extLst>
              <a:ext uri="{FF2B5EF4-FFF2-40B4-BE49-F238E27FC236}">
                <a16:creationId xmlns:a16="http://schemas.microsoft.com/office/drawing/2014/main" id="{CB4D0090-200B-76A5-394B-2E62BA96643E}"/>
              </a:ext>
            </a:extLst>
          </p:cNvPr>
          <p:cNvSpPr txBox="1"/>
          <p:nvPr/>
        </p:nvSpPr>
        <p:spPr>
          <a:xfrm>
            <a:off x="5243846" y="5333064"/>
            <a:ext cx="2021234" cy="289561"/>
          </a:xfrm>
          <a:prstGeom prst="rect">
            <a:avLst/>
          </a:prstGeom>
          <a:noFill/>
        </p:spPr>
        <p:txBody>
          <a:bodyPr wrap="none" lIns="91440" tIns="45720" rIns="91440" rtlCol="0" anchor="t">
            <a:noAutofit/>
          </a:bodyPr>
          <a:lstStyle/>
          <a:p>
            <a:r>
              <a:rPr lang="en-US" sz="1200" b="1">
                <a:solidFill>
                  <a:schemeClr val="accent1"/>
                </a:solidFill>
              </a:rPr>
              <a:t>IA submittal/Study Kickoff</a:t>
            </a:r>
            <a:endParaRPr lang="en-US" sz="1000">
              <a:solidFill>
                <a:schemeClr val="tx1">
                  <a:lumMod val="75000"/>
                  <a:lumOff val="25000"/>
                </a:schemeClr>
              </a:solidFill>
            </a:endParaRPr>
          </a:p>
        </p:txBody>
      </p:sp>
      <p:cxnSp>
        <p:nvCxnSpPr>
          <p:cNvPr id="40" name="Straight Connector 39">
            <a:extLst>
              <a:ext uri="{FF2B5EF4-FFF2-40B4-BE49-F238E27FC236}">
                <a16:creationId xmlns:a16="http://schemas.microsoft.com/office/drawing/2014/main" id="{D0CAA0FE-2439-BAB2-FAFE-6D987F194B2C}"/>
              </a:ext>
            </a:extLst>
          </p:cNvPr>
          <p:cNvCxnSpPr>
            <a:cxnSpLocks/>
          </p:cNvCxnSpPr>
          <p:nvPr/>
        </p:nvCxnSpPr>
        <p:spPr>
          <a:xfrm>
            <a:off x="5890033" y="5622625"/>
            <a:ext cx="0" cy="243377"/>
          </a:xfrm>
          <a:prstGeom prst="line">
            <a:avLst/>
          </a:prstGeom>
          <a:ln>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D23AA1A-4A6D-B353-03C5-41A6478AAB0B}"/>
              </a:ext>
            </a:extLst>
          </p:cNvPr>
          <p:cNvSpPr txBox="1"/>
          <p:nvPr/>
        </p:nvSpPr>
        <p:spPr>
          <a:xfrm>
            <a:off x="5773765" y="6520576"/>
            <a:ext cx="1815489" cy="289561"/>
          </a:xfrm>
          <a:prstGeom prst="rect">
            <a:avLst/>
          </a:prstGeom>
          <a:noFill/>
        </p:spPr>
        <p:txBody>
          <a:bodyPr wrap="none" lIns="91440" tIns="45720" rIns="91440" rtlCol="0" anchor="t">
            <a:noAutofit/>
          </a:bodyPr>
          <a:lstStyle/>
          <a:p>
            <a:r>
              <a:rPr lang="en-US" sz="1200" b="1">
                <a:solidFill>
                  <a:schemeClr val="accent1"/>
                </a:solidFill>
              </a:rPr>
              <a:t>SGIA execution/Security </a:t>
            </a:r>
            <a:endParaRPr lang="en-US" sz="1000">
              <a:solidFill>
                <a:schemeClr val="tx1">
                  <a:lumMod val="75000"/>
                  <a:lumOff val="25000"/>
                </a:schemeClr>
              </a:solidFill>
            </a:endParaRPr>
          </a:p>
        </p:txBody>
      </p:sp>
      <p:cxnSp>
        <p:nvCxnSpPr>
          <p:cNvPr id="42" name="Straight Connector 41">
            <a:extLst>
              <a:ext uri="{FF2B5EF4-FFF2-40B4-BE49-F238E27FC236}">
                <a16:creationId xmlns:a16="http://schemas.microsoft.com/office/drawing/2014/main" id="{D5914064-370A-DA8D-B307-63FDBF4832E8}"/>
              </a:ext>
            </a:extLst>
          </p:cNvPr>
          <p:cNvCxnSpPr>
            <a:cxnSpLocks/>
          </p:cNvCxnSpPr>
          <p:nvPr/>
        </p:nvCxnSpPr>
        <p:spPr>
          <a:xfrm flipV="1">
            <a:off x="6681510" y="6154038"/>
            <a:ext cx="1" cy="332487"/>
          </a:xfrm>
          <a:prstGeom prst="line">
            <a:avLst/>
          </a:prstGeom>
          <a:ln>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EB122C2-6F36-BF02-A7D4-2D6A481157A4}"/>
              </a:ext>
            </a:extLst>
          </p:cNvPr>
          <p:cNvSpPr txBox="1"/>
          <p:nvPr/>
        </p:nvSpPr>
        <p:spPr>
          <a:xfrm>
            <a:off x="7623051" y="5323384"/>
            <a:ext cx="1126469" cy="289561"/>
          </a:xfrm>
          <a:prstGeom prst="rect">
            <a:avLst/>
          </a:prstGeom>
          <a:noFill/>
        </p:spPr>
        <p:txBody>
          <a:bodyPr wrap="none" lIns="91440" tIns="45720" rIns="91440" rtlCol="0" anchor="t">
            <a:noAutofit/>
          </a:bodyPr>
          <a:lstStyle/>
          <a:p>
            <a:r>
              <a:rPr lang="en-US" sz="1200" b="1">
                <a:solidFill>
                  <a:schemeClr val="accent1"/>
                </a:solidFill>
              </a:rPr>
              <a:t>PPA Execution</a:t>
            </a:r>
            <a:endParaRPr lang="en-US" sz="1000">
              <a:solidFill>
                <a:schemeClr val="tx1">
                  <a:lumMod val="75000"/>
                  <a:lumOff val="25000"/>
                </a:schemeClr>
              </a:solidFill>
            </a:endParaRPr>
          </a:p>
        </p:txBody>
      </p:sp>
      <p:cxnSp>
        <p:nvCxnSpPr>
          <p:cNvPr id="44" name="Straight Connector 43">
            <a:extLst>
              <a:ext uri="{FF2B5EF4-FFF2-40B4-BE49-F238E27FC236}">
                <a16:creationId xmlns:a16="http://schemas.microsoft.com/office/drawing/2014/main" id="{4A77C37C-7761-1A95-E308-FCEAB697BC46}"/>
              </a:ext>
            </a:extLst>
          </p:cNvPr>
          <p:cNvCxnSpPr>
            <a:cxnSpLocks/>
          </p:cNvCxnSpPr>
          <p:nvPr/>
        </p:nvCxnSpPr>
        <p:spPr>
          <a:xfrm>
            <a:off x="8128829" y="5601333"/>
            <a:ext cx="0" cy="264309"/>
          </a:xfrm>
          <a:prstGeom prst="line">
            <a:avLst/>
          </a:prstGeom>
          <a:ln>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876C223-3893-05B6-8391-26A37BC52D70}"/>
              </a:ext>
            </a:extLst>
          </p:cNvPr>
          <p:cNvSpPr txBox="1"/>
          <p:nvPr/>
        </p:nvSpPr>
        <p:spPr>
          <a:xfrm>
            <a:off x="8461251" y="6529378"/>
            <a:ext cx="669620" cy="289561"/>
          </a:xfrm>
          <a:prstGeom prst="rect">
            <a:avLst/>
          </a:prstGeom>
          <a:noFill/>
        </p:spPr>
        <p:txBody>
          <a:bodyPr wrap="none" lIns="91440" tIns="45720" rIns="91440" rtlCol="0" anchor="t">
            <a:noAutofit/>
          </a:bodyPr>
          <a:lstStyle/>
          <a:p>
            <a:r>
              <a:rPr lang="en-US" sz="1200" b="1">
                <a:solidFill>
                  <a:schemeClr val="accent1"/>
                </a:solidFill>
              </a:rPr>
              <a:t>NTP/FC</a:t>
            </a:r>
            <a:endParaRPr lang="en-US" sz="1000">
              <a:solidFill>
                <a:schemeClr val="tx1">
                  <a:lumMod val="75000"/>
                  <a:lumOff val="25000"/>
                </a:schemeClr>
              </a:solidFill>
            </a:endParaRPr>
          </a:p>
        </p:txBody>
      </p:sp>
      <p:cxnSp>
        <p:nvCxnSpPr>
          <p:cNvPr id="61" name="Straight Connector 60">
            <a:extLst>
              <a:ext uri="{FF2B5EF4-FFF2-40B4-BE49-F238E27FC236}">
                <a16:creationId xmlns:a16="http://schemas.microsoft.com/office/drawing/2014/main" id="{F8BA8288-533A-C97D-907B-5706BC24EB90}"/>
              </a:ext>
            </a:extLst>
          </p:cNvPr>
          <p:cNvCxnSpPr>
            <a:cxnSpLocks/>
          </p:cNvCxnSpPr>
          <p:nvPr/>
        </p:nvCxnSpPr>
        <p:spPr>
          <a:xfrm flipV="1">
            <a:off x="8796061" y="6154038"/>
            <a:ext cx="0" cy="332487"/>
          </a:xfrm>
          <a:prstGeom prst="line">
            <a:avLst/>
          </a:prstGeom>
          <a:ln>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71CAA36-D7DA-4E19-9BBE-74E24FED2D3C}"/>
              </a:ext>
            </a:extLst>
          </p:cNvPr>
          <p:cNvSpPr txBox="1"/>
          <p:nvPr/>
        </p:nvSpPr>
        <p:spPr>
          <a:xfrm>
            <a:off x="9461777" y="5333065"/>
            <a:ext cx="486133" cy="289561"/>
          </a:xfrm>
          <a:prstGeom prst="rect">
            <a:avLst/>
          </a:prstGeom>
          <a:noFill/>
        </p:spPr>
        <p:txBody>
          <a:bodyPr wrap="none" lIns="91440" tIns="45720" rIns="91440" rtlCol="0" anchor="t">
            <a:noAutofit/>
          </a:bodyPr>
          <a:lstStyle/>
          <a:p>
            <a:r>
              <a:rPr lang="en-US" sz="1200" b="1">
                <a:solidFill>
                  <a:schemeClr val="accent1"/>
                </a:solidFill>
              </a:rPr>
              <a:t>COD</a:t>
            </a:r>
            <a:endParaRPr lang="en-US" sz="1000">
              <a:solidFill>
                <a:schemeClr val="tx1">
                  <a:lumMod val="75000"/>
                  <a:lumOff val="25000"/>
                </a:schemeClr>
              </a:solidFill>
            </a:endParaRPr>
          </a:p>
        </p:txBody>
      </p:sp>
      <p:cxnSp>
        <p:nvCxnSpPr>
          <p:cNvPr id="63" name="Straight Connector 62">
            <a:extLst>
              <a:ext uri="{FF2B5EF4-FFF2-40B4-BE49-F238E27FC236}">
                <a16:creationId xmlns:a16="http://schemas.microsoft.com/office/drawing/2014/main" id="{49CA24D3-50F8-7907-E47C-5DD632062684}"/>
              </a:ext>
            </a:extLst>
          </p:cNvPr>
          <p:cNvCxnSpPr>
            <a:cxnSpLocks/>
          </p:cNvCxnSpPr>
          <p:nvPr/>
        </p:nvCxnSpPr>
        <p:spPr>
          <a:xfrm>
            <a:off x="9729029" y="5600700"/>
            <a:ext cx="0" cy="264379"/>
          </a:xfrm>
          <a:prstGeom prst="line">
            <a:avLst/>
          </a:prstGeom>
          <a:ln>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035" name="TextBox 1034">
            <a:extLst>
              <a:ext uri="{FF2B5EF4-FFF2-40B4-BE49-F238E27FC236}">
                <a16:creationId xmlns:a16="http://schemas.microsoft.com/office/drawing/2014/main" id="{87A2A955-1DAE-06FD-9189-CF5FD54CCB65}"/>
              </a:ext>
            </a:extLst>
          </p:cNvPr>
          <p:cNvSpPr txBox="1"/>
          <p:nvPr/>
        </p:nvSpPr>
        <p:spPr>
          <a:xfrm>
            <a:off x="2465797" y="2563926"/>
            <a:ext cx="2956841" cy="892552"/>
          </a:xfrm>
          <a:prstGeom prst="rect">
            <a:avLst/>
          </a:prstGeom>
          <a:noFill/>
        </p:spPr>
        <p:txBody>
          <a:bodyPr wrap="square">
            <a:spAutoFit/>
          </a:bodyPr>
          <a:lstStyle/>
          <a:p>
            <a:pPr marL="285750" indent="-285750">
              <a:spcBef>
                <a:spcPts val="600"/>
              </a:spcBef>
              <a:buFont typeface="Wingdings" panose="05000000000000000000" pitchFamily="2" charset="2"/>
              <a:buChar char="v"/>
            </a:pPr>
            <a:r>
              <a:rPr lang="en-US" sz="1400"/>
              <a:t>Single Axis Tracker</a:t>
            </a:r>
          </a:p>
          <a:p>
            <a:pPr marL="285750" indent="-285750">
              <a:spcBef>
                <a:spcPts val="600"/>
              </a:spcBef>
              <a:buFont typeface="Wingdings" panose="05000000000000000000" pitchFamily="2" charset="2"/>
              <a:buChar char="v"/>
            </a:pPr>
            <a:r>
              <a:rPr lang="en-US" sz="1400"/>
              <a:t>Tapping Existing 345KV line</a:t>
            </a:r>
          </a:p>
          <a:p>
            <a:pPr marL="285750" indent="-285750">
              <a:spcBef>
                <a:spcPts val="600"/>
              </a:spcBef>
              <a:buFont typeface="Wingdings" panose="05000000000000000000" pitchFamily="2" charset="2"/>
              <a:buChar char="v"/>
            </a:pPr>
            <a:r>
              <a:rPr lang="en-US" sz="1400"/>
              <a:t>AC-coupled BESS </a:t>
            </a:r>
          </a:p>
        </p:txBody>
      </p:sp>
      <p:pic>
        <p:nvPicPr>
          <p:cNvPr id="7" name="Picture 6" descr="A map of a city&#10;&#10;Description automatically generated">
            <a:extLst>
              <a:ext uri="{FF2B5EF4-FFF2-40B4-BE49-F238E27FC236}">
                <a16:creationId xmlns:a16="http://schemas.microsoft.com/office/drawing/2014/main" id="{A3EDA136-6957-AF78-3D73-44848DEB5D2A}"/>
              </a:ext>
            </a:extLst>
          </p:cNvPr>
          <p:cNvPicPr>
            <a:picLocks noChangeAspect="1"/>
          </p:cNvPicPr>
          <p:nvPr/>
        </p:nvPicPr>
        <p:blipFill>
          <a:blip r:embed="rId5">
            <a:extLst>
              <a:ext uri="{28A0092B-C50C-407E-A947-70E740481C1C}">
                <a14:useLocalDpi xmlns:a14="http://schemas.microsoft.com/office/drawing/2010/main" val="0"/>
              </a:ext>
            </a:extLst>
          </a:blip>
          <a:srcRect l="4680" t="5930" r="9883" b="5373"/>
          <a:stretch/>
        </p:blipFill>
        <p:spPr>
          <a:xfrm>
            <a:off x="592301" y="3558542"/>
            <a:ext cx="4081900" cy="3192245"/>
          </a:xfrm>
          <a:prstGeom prst="rect">
            <a:avLst/>
          </a:prstGeom>
        </p:spPr>
      </p:pic>
      <p:sp>
        <p:nvSpPr>
          <p:cNvPr id="8" name="5-Point Star 7">
            <a:extLst>
              <a:ext uri="{FF2B5EF4-FFF2-40B4-BE49-F238E27FC236}">
                <a16:creationId xmlns:a16="http://schemas.microsoft.com/office/drawing/2014/main" id="{6C139842-88B3-0822-34D1-15F246276B27}"/>
              </a:ext>
            </a:extLst>
          </p:cNvPr>
          <p:cNvSpPr/>
          <p:nvPr/>
        </p:nvSpPr>
        <p:spPr>
          <a:xfrm>
            <a:off x="1632990" y="4522573"/>
            <a:ext cx="331734" cy="271849"/>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Shape 1145">
            <a:extLst>
              <a:ext uri="{FF2B5EF4-FFF2-40B4-BE49-F238E27FC236}">
                <a16:creationId xmlns:a16="http://schemas.microsoft.com/office/drawing/2014/main" id="{CC3D3EED-20C0-3475-A3C6-6B94DF505F1B}"/>
              </a:ext>
            </a:extLst>
          </p:cNvPr>
          <p:cNvSpPr txBox="1"/>
          <p:nvPr/>
        </p:nvSpPr>
        <p:spPr>
          <a:xfrm>
            <a:off x="634050" y="2164260"/>
            <a:ext cx="1238200" cy="390616"/>
          </a:xfrm>
          <a:prstGeom prst="rect">
            <a:avLst/>
          </a:prstGeom>
          <a:noFill/>
          <a:ln>
            <a:noFill/>
          </a:ln>
        </p:spPr>
        <p:txBody>
          <a:bodyPr wrap="square" lIns="91425" tIns="45700" rIns="91425" bIns="45700" anchor="t" anchorCtr="0">
            <a:noAutofit/>
          </a:bodyPr>
          <a:lstStyle/>
          <a:p>
            <a:pPr algn="ctr">
              <a:buSzPct val="25000"/>
            </a:pPr>
            <a:r>
              <a:rPr lang="en-US" sz="2000">
                <a:solidFill>
                  <a:srgbClr val="F15D2A"/>
                </a:solidFill>
                <a:latin typeface="Nunito ExtraBold"/>
                <a:ea typeface="Nunito ExtraBold"/>
                <a:cs typeface="Nunito ExtraBold"/>
                <a:sym typeface="Nunito ExtraBold"/>
              </a:rPr>
              <a:t>Land</a:t>
            </a:r>
          </a:p>
        </p:txBody>
      </p:sp>
      <p:sp>
        <p:nvSpPr>
          <p:cNvPr id="13" name="TextBox 12">
            <a:extLst>
              <a:ext uri="{FF2B5EF4-FFF2-40B4-BE49-F238E27FC236}">
                <a16:creationId xmlns:a16="http://schemas.microsoft.com/office/drawing/2014/main" id="{10382C58-F333-22DE-0B60-EEFB0B0086A6}"/>
              </a:ext>
            </a:extLst>
          </p:cNvPr>
          <p:cNvSpPr txBox="1"/>
          <p:nvPr/>
        </p:nvSpPr>
        <p:spPr>
          <a:xfrm>
            <a:off x="688062" y="2608401"/>
            <a:ext cx="1218135" cy="307777"/>
          </a:xfrm>
          <a:prstGeom prst="rect">
            <a:avLst/>
          </a:prstGeom>
          <a:noFill/>
        </p:spPr>
        <p:txBody>
          <a:bodyPr wrap="square">
            <a:spAutoFit/>
          </a:bodyPr>
          <a:lstStyle/>
          <a:p>
            <a:pPr algn="ctr">
              <a:spcBef>
                <a:spcPts val="600"/>
              </a:spcBef>
            </a:pPr>
            <a:r>
              <a:rPr lang="pt-BR" sz="1400"/>
              <a:t>~720 Acres</a:t>
            </a:r>
          </a:p>
        </p:txBody>
      </p:sp>
    </p:spTree>
    <p:extLst>
      <p:ext uri="{BB962C8B-B14F-4D97-AF65-F5344CB8AC3E}">
        <p14:creationId xmlns:p14="http://schemas.microsoft.com/office/powerpoint/2010/main" val="2090689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F53D4C-734C-6965-84D3-01D0B248439D}"/>
              </a:ext>
            </a:extLst>
          </p:cNvPr>
          <p:cNvSpPr/>
          <p:nvPr/>
        </p:nvSpPr>
        <p:spPr>
          <a:xfrm>
            <a:off x="5852159" y="0"/>
            <a:ext cx="6339840" cy="6858000"/>
          </a:xfrm>
          <a:prstGeom prst="rect">
            <a:avLst/>
          </a:prstGeom>
          <a:solidFill>
            <a:srgbClr val="C6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ADF941-B642-E1C6-EDC8-B4C98F47CCEB}"/>
              </a:ext>
            </a:extLst>
          </p:cNvPr>
          <p:cNvSpPr/>
          <p:nvPr/>
        </p:nvSpPr>
        <p:spPr>
          <a:xfrm flipH="1">
            <a:off x="0" y="0"/>
            <a:ext cx="12192000" cy="6858001"/>
          </a:xfrm>
          <a:prstGeom prst="rect">
            <a:avLst/>
          </a:prstGeom>
          <a:gradFill flip="none" rotWithShape="1">
            <a:gsLst>
              <a:gs pos="53000">
                <a:srgbClr val="000000">
                  <a:alpha val="0"/>
                </a:srgbClr>
              </a:gs>
              <a:gs pos="100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2653"/>
              </a:solidFill>
            </a:endParaRPr>
          </a:p>
        </p:txBody>
      </p:sp>
      <p:pic>
        <p:nvPicPr>
          <p:cNvPr id="9" name="Picture 8" descr="A red and blue logo&#10;&#10;Description automatically generated">
            <a:extLst>
              <a:ext uri="{FF2B5EF4-FFF2-40B4-BE49-F238E27FC236}">
                <a16:creationId xmlns:a16="http://schemas.microsoft.com/office/drawing/2014/main" id="{AE5B6BDA-B746-3638-F7FA-45498CC6D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352" y="5705854"/>
            <a:ext cx="2003732" cy="1202239"/>
          </a:xfrm>
          <a:prstGeom prst="rect">
            <a:avLst/>
          </a:prstGeom>
        </p:spPr>
      </p:pic>
      <p:sp>
        <p:nvSpPr>
          <p:cNvPr id="8" name="Content Placeholder 6">
            <a:extLst>
              <a:ext uri="{FF2B5EF4-FFF2-40B4-BE49-F238E27FC236}">
                <a16:creationId xmlns:a16="http://schemas.microsoft.com/office/drawing/2014/main" id="{B1A42256-C347-8990-1A1D-33D3682A800D}"/>
              </a:ext>
            </a:extLst>
          </p:cNvPr>
          <p:cNvSpPr txBox="1">
            <a:spLocks/>
          </p:cNvSpPr>
          <p:nvPr/>
        </p:nvSpPr>
        <p:spPr>
          <a:xfrm>
            <a:off x="6096000" y="335561"/>
            <a:ext cx="5499767" cy="600345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15D2A"/>
                </a:solidFill>
                <a:latin typeface="Calibri" panose="020F0502020204030204"/>
                <a:ea typeface="Nunito ExtraBold"/>
                <a:cs typeface="Nunito ExtraBold"/>
                <a:sym typeface="Nunito ExtraBold"/>
              </a:rPr>
              <a:t>   Job Creation</a:t>
            </a:r>
            <a:endParaRPr lang="en-GB" sz="2400" dirty="0">
              <a:solidFill>
                <a:schemeClr val="accent5"/>
              </a:solidFill>
            </a:endParaRPr>
          </a:p>
          <a:p>
            <a:pPr marL="573300" lvl="1" indent="-342900">
              <a:lnSpc>
                <a:spcPct val="120000"/>
              </a:lnSpc>
            </a:pPr>
            <a:r>
              <a:rPr lang="en-US" sz="2200" dirty="0" err="1">
                <a:solidFill>
                  <a:schemeClr val="tx2"/>
                </a:solidFill>
                <a:latin typeface="Univers for BP Light"/>
              </a:rPr>
              <a:t>Chisme</a:t>
            </a:r>
            <a:r>
              <a:rPr lang="en-US" sz="2200" dirty="0">
                <a:solidFill>
                  <a:schemeClr val="tx2"/>
                </a:solidFill>
                <a:latin typeface="Univers for BP Light"/>
              </a:rPr>
              <a:t> Solar and Storage project is anticipated to bring approximately 250 jobs to Mills County</a:t>
            </a:r>
            <a:r>
              <a:rPr lang="zh-CN" altLang="en-US" sz="2200" dirty="0">
                <a:solidFill>
                  <a:schemeClr val="tx2"/>
                </a:solidFill>
                <a:latin typeface="Univers for BP Light"/>
              </a:rPr>
              <a:t> </a:t>
            </a:r>
            <a:r>
              <a:rPr lang="en-US" altLang="zh-CN" sz="2200" dirty="0">
                <a:solidFill>
                  <a:schemeClr val="tx2"/>
                </a:solidFill>
                <a:latin typeface="Univers for BP Light"/>
              </a:rPr>
              <a:t>during</a:t>
            </a:r>
            <a:r>
              <a:rPr lang="zh-CN" altLang="en-US" sz="2200" dirty="0">
                <a:solidFill>
                  <a:schemeClr val="tx2"/>
                </a:solidFill>
                <a:latin typeface="Univers for BP Light"/>
              </a:rPr>
              <a:t> </a:t>
            </a:r>
            <a:r>
              <a:rPr lang="en-US" altLang="zh-CN" sz="2200" dirty="0">
                <a:solidFill>
                  <a:schemeClr val="tx2"/>
                </a:solidFill>
                <a:latin typeface="Univers for BP Light"/>
              </a:rPr>
              <a:t>the</a:t>
            </a:r>
            <a:r>
              <a:rPr lang="zh-CN" altLang="en-US" sz="2200" dirty="0">
                <a:solidFill>
                  <a:schemeClr val="tx2"/>
                </a:solidFill>
                <a:latin typeface="Univers for BP Light"/>
              </a:rPr>
              <a:t> </a:t>
            </a:r>
            <a:r>
              <a:rPr lang="en-US" altLang="zh-CN" sz="2200" dirty="0">
                <a:solidFill>
                  <a:schemeClr val="tx2"/>
                </a:solidFill>
                <a:latin typeface="Univers for BP Light"/>
              </a:rPr>
              <a:t>construction</a:t>
            </a:r>
            <a:r>
              <a:rPr lang="zh-CN" altLang="en-US" sz="2200" dirty="0">
                <a:solidFill>
                  <a:schemeClr val="tx2"/>
                </a:solidFill>
                <a:latin typeface="Univers for BP Light"/>
              </a:rPr>
              <a:t> </a:t>
            </a:r>
            <a:r>
              <a:rPr lang="en-US" altLang="zh-CN" sz="2200" dirty="0">
                <a:solidFill>
                  <a:schemeClr val="tx2"/>
                </a:solidFill>
                <a:latin typeface="Univers for BP Light"/>
              </a:rPr>
              <a:t>period</a:t>
            </a:r>
            <a:endParaRPr lang="en-US" sz="2200" dirty="0">
              <a:solidFill>
                <a:schemeClr val="tx2"/>
              </a:solidFill>
              <a:latin typeface="Univers for BP Light"/>
            </a:endParaRPr>
          </a:p>
          <a:p>
            <a:pPr marL="0" indent="0">
              <a:buNone/>
            </a:pPr>
            <a:r>
              <a:rPr lang="en-US" dirty="0">
                <a:solidFill>
                  <a:srgbClr val="F15D2A"/>
                </a:solidFill>
                <a:latin typeface="Calibri" panose="020F0502020204030204"/>
                <a:ea typeface="Nunito ExtraBold"/>
                <a:cs typeface="Nunito ExtraBold"/>
                <a:sym typeface="Nunito ExtraBold"/>
              </a:rPr>
              <a:t>   Power Generation </a:t>
            </a:r>
            <a:endParaRPr lang="en-US" sz="2400" b="1" dirty="0">
              <a:solidFill>
                <a:schemeClr val="accent5"/>
              </a:solidFill>
              <a:latin typeface="Univers for BP Light"/>
            </a:endParaRPr>
          </a:p>
          <a:p>
            <a:pPr marL="573300" lvl="1" indent="-342900">
              <a:lnSpc>
                <a:spcPct val="120000"/>
              </a:lnSpc>
            </a:pPr>
            <a:r>
              <a:rPr lang="en-US" sz="2200" dirty="0">
                <a:solidFill>
                  <a:schemeClr val="tx2"/>
                </a:solidFill>
                <a:latin typeface="Univers for BP Light"/>
              </a:rPr>
              <a:t>Project will generate about 384000 MWh of energy that can support local and state level growth.</a:t>
            </a:r>
            <a:endParaRPr lang="en-US" dirty="0">
              <a:solidFill>
                <a:srgbClr val="F15D2A"/>
              </a:solidFill>
              <a:latin typeface="Calibri" panose="020F0502020204030204"/>
              <a:ea typeface="Nunito ExtraBold"/>
              <a:cs typeface="Nunito ExtraBold"/>
              <a:sym typeface="Nunito ExtraBold"/>
            </a:endParaRPr>
          </a:p>
          <a:p>
            <a:pPr marL="0" indent="0">
              <a:buNone/>
            </a:pPr>
            <a:r>
              <a:rPr lang="en-US" dirty="0">
                <a:solidFill>
                  <a:srgbClr val="F15D2A"/>
                </a:solidFill>
                <a:latin typeface="Calibri" panose="020F0502020204030204"/>
                <a:ea typeface="Nunito ExtraBold"/>
                <a:cs typeface="Nunito ExtraBold"/>
                <a:sym typeface="Nunito ExtraBold"/>
              </a:rPr>
              <a:t>   Tax </a:t>
            </a:r>
            <a:endParaRPr lang="en-US" sz="2400" b="1" dirty="0">
              <a:solidFill>
                <a:schemeClr val="accent5"/>
              </a:solidFill>
              <a:latin typeface="Univers for BP Light"/>
            </a:endParaRPr>
          </a:p>
          <a:p>
            <a:pPr marL="573300" lvl="1" indent="-342900">
              <a:lnSpc>
                <a:spcPct val="120000"/>
              </a:lnSpc>
            </a:pPr>
            <a:r>
              <a:rPr lang="en-US" sz="2200" dirty="0">
                <a:solidFill>
                  <a:schemeClr val="tx2"/>
                </a:solidFill>
                <a:latin typeface="Univers for BP Light"/>
              </a:rPr>
              <a:t>The project would significantly contribute to the economic development of Mills County. With a potential $265 million investment, the project would be expected to generate $9.3 million in county property taxes and over $16.5 million in school taxes for Mullin ISD over a 20-year period. </a:t>
            </a:r>
          </a:p>
          <a:p>
            <a:pPr marL="230400" lvl="1" indent="0">
              <a:lnSpc>
                <a:spcPct val="120000"/>
              </a:lnSpc>
              <a:buNone/>
            </a:pPr>
            <a:r>
              <a:rPr lang="en-US" sz="2800" dirty="0">
                <a:solidFill>
                  <a:srgbClr val="F15D2A"/>
                </a:solidFill>
                <a:latin typeface="Calibri" panose="020F0502020204030204" pitchFamily="34" charset="0"/>
                <a:ea typeface="Calibri" panose="020F0502020204030204" pitchFamily="34" charset="0"/>
                <a:cs typeface="Calibri" panose="020F0502020204030204" pitchFamily="34" charset="0"/>
                <a:sym typeface="Nunito ExtraBold"/>
              </a:rPr>
              <a:t>UXO Land Usage </a:t>
            </a:r>
            <a:endParaRPr lang="en-US" sz="2800" b="1"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a:p>
            <a:pPr marL="573300" lvl="1" indent="-342900">
              <a:lnSpc>
                <a:spcPct val="120000"/>
              </a:lnSpc>
            </a:pPr>
            <a:r>
              <a:rPr lang="en-US" sz="2200" dirty="0" err="1">
                <a:solidFill>
                  <a:schemeClr val="tx2"/>
                </a:solidFill>
                <a:latin typeface="Univers for BP Light"/>
              </a:rPr>
              <a:t>Chisme</a:t>
            </a:r>
            <a:r>
              <a:rPr lang="en-US" sz="2200" dirty="0">
                <a:solidFill>
                  <a:schemeClr val="tx2"/>
                </a:solidFill>
                <a:latin typeface="Univers for BP Light"/>
              </a:rPr>
              <a:t> Solar will help remediate the project land, clearing former Camp Bowie UXOs buried in the ground and ensuring the land is safer for future use.</a:t>
            </a:r>
            <a:endParaRPr lang="en-GB" dirty="0"/>
          </a:p>
          <a:p>
            <a:pPr marL="342900" indent="-342900"/>
            <a:endParaRPr lang="en-GB" dirty="0"/>
          </a:p>
          <a:p>
            <a:endParaRPr lang="en-GB" dirty="0"/>
          </a:p>
          <a:p>
            <a:pPr marL="0" lvl="1" indent="0">
              <a:buFont typeface="Arial" panose="020B0604020202020204" pitchFamily="34" charset="0"/>
              <a:buNone/>
            </a:pPr>
            <a:endParaRPr lang="en-GB" dirty="0"/>
          </a:p>
        </p:txBody>
      </p:sp>
      <p:sp>
        <p:nvSpPr>
          <p:cNvPr id="2" name="Text Placeholder 1">
            <a:extLst>
              <a:ext uri="{FF2B5EF4-FFF2-40B4-BE49-F238E27FC236}">
                <a16:creationId xmlns:a16="http://schemas.microsoft.com/office/drawing/2014/main" id="{8F87E74B-8E3E-3F3D-A635-82D517EC5BEB}"/>
              </a:ext>
            </a:extLst>
          </p:cNvPr>
          <p:cNvSpPr txBox="1">
            <a:spLocks/>
          </p:cNvSpPr>
          <p:nvPr/>
        </p:nvSpPr>
        <p:spPr>
          <a:xfrm>
            <a:off x="341496" y="1530453"/>
            <a:ext cx="5305482" cy="101811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800" err="1">
                <a:solidFill>
                  <a:srgbClr val="F15D2A"/>
                </a:solidFill>
              </a:rPr>
              <a:t>Chisme</a:t>
            </a:r>
            <a:r>
              <a:rPr lang="zh-CN" altLang="en-US" sz="4800">
                <a:solidFill>
                  <a:srgbClr val="F15D2A"/>
                </a:solidFill>
              </a:rPr>
              <a:t> </a:t>
            </a:r>
            <a:r>
              <a:rPr lang="en-US" altLang="zh-CN" sz="4800">
                <a:solidFill>
                  <a:srgbClr val="F15D2A"/>
                </a:solidFill>
              </a:rPr>
              <a:t>Solar</a:t>
            </a:r>
            <a:r>
              <a:rPr lang="zh-CN" altLang="en-US" sz="4800">
                <a:solidFill>
                  <a:srgbClr val="F15D2A"/>
                </a:solidFill>
              </a:rPr>
              <a:t> </a:t>
            </a:r>
            <a:r>
              <a:rPr lang="en-US" altLang="zh-CN" sz="4800">
                <a:solidFill>
                  <a:srgbClr val="F15D2A"/>
                </a:solidFill>
              </a:rPr>
              <a:t>and</a:t>
            </a:r>
            <a:r>
              <a:rPr lang="zh-CN" altLang="en-US" sz="4800">
                <a:solidFill>
                  <a:srgbClr val="F15D2A"/>
                </a:solidFill>
              </a:rPr>
              <a:t> </a:t>
            </a:r>
            <a:r>
              <a:rPr lang="en-US" altLang="zh-CN" sz="4800">
                <a:solidFill>
                  <a:srgbClr val="F15D2A"/>
                </a:solidFill>
              </a:rPr>
              <a:t>Storage</a:t>
            </a:r>
            <a:endParaRPr lang="en-GB" sz="4000">
              <a:solidFill>
                <a:srgbClr val="F15D2A"/>
              </a:solidFill>
            </a:endParaRPr>
          </a:p>
          <a:p>
            <a:pPr algn="l"/>
            <a:r>
              <a:rPr lang="en-GB" sz="4800">
                <a:solidFill>
                  <a:schemeClr val="tx1"/>
                </a:solidFill>
              </a:rPr>
              <a:t>Community Plan</a:t>
            </a:r>
          </a:p>
        </p:txBody>
      </p:sp>
    </p:spTree>
    <p:extLst>
      <p:ext uri="{BB962C8B-B14F-4D97-AF65-F5344CB8AC3E}">
        <p14:creationId xmlns:p14="http://schemas.microsoft.com/office/powerpoint/2010/main" val="359838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08EFBB-E7B6-68DB-2FB5-66E3EF5487B5}"/>
              </a:ext>
            </a:extLst>
          </p:cNvPr>
          <p:cNvSpPr/>
          <p:nvPr/>
        </p:nvSpPr>
        <p:spPr>
          <a:xfrm flipH="1">
            <a:off x="0" y="287079"/>
            <a:ext cx="12192000" cy="6858001"/>
          </a:xfrm>
          <a:prstGeom prst="rect">
            <a:avLst/>
          </a:prstGeom>
          <a:gradFill flip="none" rotWithShape="1">
            <a:gsLst>
              <a:gs pos="53000">
                <a:srgbClr val="000000">
                  <a:alpha val="0"/>
                </a:srgbClr>
              </a:gs>
              <a:gs pos="100000">
                <a:srgbClr val="000000">
                  <a:alpha val="5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A2653"/>
              </a:solidFill>
            </a:endParaRPr>
          </a:p>
        </p:txBody>
      </p:sp>
      <p:pic>
        <p:nvPicPr>
          <p:cNvPr id="9" name="Picture 8" descr="A red and blue logo&#10;&#10;Description automatically generated">
            <a:extLst>
              <a:ext uri="{FF2B5EF4-FFF2-40B4-BE49-F238E27FC236}">
                <a16:creationId xmlns:a16="http://schemas.microsoft.com/office/drawing/2014/main" id="{AE5B6BDA-B746-3638-F7FA-45498CC6D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323" y="1443391"/>
            <a:ext cx="5262224" cy="3157334"/>
          </a:xfrm>
          <a:prstGeom prst="rect">
            <a:avLst/>
          </a:prstGeom>
        </p:spPr>
      </p:pic>
      <p:sp>
        <p:nvSpPr>
          <p:cNvPr id="8" name="Shape 179">
            <a:extLst>
              <a:ext uri="{FF2B5EF4-FFF2-40B4-BE49-F238E27FC236}">
                <a16:creationId xmlns:a16="http://schemas.microsoft.com/office/drawing/2014/main" id="{EE004E87-2665-03B3-A89F-E15D26E72EF2}"/>
              </a:ext>
            </a:extLst>
          </p:cNvPr>
          <p:cNvSpPr>
            <a:spLocks noChangeAspect="1"/>
          </p:cNvSpPr>
          <p:nvPr/>
        </p:nvSpPr>
        <p:spPr>
          <a:xfrm>
            <a:off x="571454" y="723384"/>
            <a:ext cx="4717238" cy="5190349"/>
          </a:xfrm>
          <a:custGeom>
            <a:avLst/>
            <a:gdLst/>
            <a:ahLst/>
            <a:cxnLst/>
            <a:rect l="0" t="0" r="0" b="0"/>
            <a:pathLst>
              <a:path w="120000" h="120000" extrusionOk="0">
                <a:moveTo>
                  <a:pt x="60000" y="0"/>
                </a:moveTo>
                <a:lnTo>
                  <a:pt x="61669" y="98"/>
                </a:lnTo>
                <a:lnTo>
                  <a:pt x="63250" y="344"/>
                </a:lnTo>
                <a:lnTo>
                  <a:pt x="64831" y="788"/>
                </a:lnTo>
                <a:lnTo>
                  <a:pt x="65534" y="1034"/>
                </a:lnTo>
                <a:lnTo>
                  <a:pt x="66105" y="1330"/>
                </a:lnTo>
                <a:lnTo>
                  <a:pt x="113894" y="25911"/>
                </a:lnTo>
                <a:lnTo>
                  <a:pt x="114465" y="26256"/>
                </a:lnTo>
                <a:lnTo>
                  <a:pt x="115168" y="26699"/>
                </a:lnTo>
                <a:lnTo>
                  <a:pt x="116266" y="27684"/>
                </a:lnTo>
                <a:lnTo>
                  <a:pt x="117320" y="28817"/>
                </a:lnTo>
                <a:lnTo>
                  <a:pt x="118243" y="30049"/>
                </a:lnTo>
                <a:lnTo>
                  <a:pt x="119033" y="31379"/>
                </a:lnTo>
                <a:lnTo>
                  <a:pt x="119516" y="32660"/>
                </a:lnTo>
                <a:lnTo>
                  <a:pt x="119912" y="34088"/>
                </a:lnTo>
                <a:lnTo>
                  <a:pt x="120000" y="34778"/>
                </a:lnTo>
                <a:lnTo>
                  <a:pt x="120000" y="35418"/>
                </a:lnTo>
                <a:lnTo>
                  <a:pt x="120000" y="84581"/>
                </a:lnTo>
                <a:lnTo>
                  <a:pt x="120000" y="85221"/>
                </a:lnTo>
                <a:lnTo>
                  <a:pt x="119912" y="85911"/>
                </a:lnTo>
                <a:lnTo>
                  <a:pt x="119516" y="87339"/>
                </a:lnTo>
                <a:lnTo>
                  <a:pt x="119033" y="88620"/>
                </a:lnTo>
                <a:lnTo>
                  <a:pt x="118243" y="89950"/>
                </a:lnTo>
                <a:lnTo>
                  <a:pt x="117320" y="91182"/>
                </a:lnTo>
                <a:lnTo>
                  <a:pt x="116266" y="92315"/>
                </a:lnTo>
                <a:lnTo>
                  <a:pt x="115168" y="93300"/>
                </a:lnTo>
                <a:lnTo>
                  <a:pt x="114465" y="93743"/>
                </a:lnTo>
                <a:lnTo>
                  <a:pt x="113894" y="94088"/>
                </a:lnTo>
                <a:lnTo>
                  <a:pt x="66105" y="118669"/>
                </a:lnTo>
                <a:lnTo>
                  <a:pt x="65534" y="118965"/>
                </a:lnTo>
                <a:lnTo>
                  <a:pt x="64831" y="119211"/>
                </a:lnTo>
                <a:lnTo>
                  <a:pt x="63250" y="119655"/>
                </a:lnTo>
                <a:lnTo>
                  <a:pt x="61669" y="119901"/>
                </a:lnTo>
                <a:lnTo>
                  <a:pt x="60000" y="120000"/>
                </a:lnTo>
                <a:lnTo>
                  <a:pt x="58330" y="119901"/>
                </a:lnTo>
                <a:lnTo>
                  <a:pt x="56749" y="119655"/>
                </a:lnTo>
                <a:lnTo>
                  <a:pt x="55168" y="119211"/>
                </a:lnTo>
                <a:lnTo>
                  <a:pt x="54465" y="118965"/>
                </a:lnTo>
                <a:lnTo>
                  <a:pt x="53894" y="118669"/>
                </a:lnTo>
                <a:lnTo>
                  <a:pt x="6105" y="94088"/>
                </a:lnTo>
                <a:lnTo>
                  <a:pt x="5534" y="93743"/>
                </a:lnTo>
                <a:lnTo>
                  <a:pt x="4831" y="93300"/>
                </a:lnTo>
                <a:lnTo>
                  <a:pt x="3733" y="92315"/>
                </a:lnTo>
                <a:lnTo>
                  <a:pt x="2679" y="91182"/>
                </a:lnTo>
                <a:lnTo>
                  <a:pt x="1756" y="89950"/>
                </a:lnTo>
                <a:lnTo>
                  <a:pt x="966" y="88620"/>
                </a:lnTo>
                <a:lnTo>
                  <a:pt x="395" y="87339"/>
                </a:lnTo>
                <a:lnTo>
                  <a:pt x="87" y="85911"/>
                </a:lnTo>
                <a:lnTo>
                  <a:pt x="0" y="85221"/>
                </a:lnTo>
                <a:lnTo>
                  <a:pt x="0" y="84581"/>
                </a:lnTo>
                <a:lnTo>
                  <a:pt x="0" y="35418"/>
                </a:lnTo>
                <a:lnTo>
                  <a:pt x="0" y="34778"/>
                </a:lnTo>
                <a:lnTo>
                  <a:pt x="87" y="34088"/>
                </a:lnTo>
                <a:lnTo>
                  <a:pt x="395" y="32660"/>
                </a:lnTo>
                <a:lnTo>
                  <a:pt x="966" y="31379"/>
                </a:lnTo>
                <a:lnTo>
                  <a:pt x="1756" y="30049"/>
                </a:lnTo>
                <a:lnTo>
                  <a:pt x="2679" y="28817"/>
                </a:lnTo>
                <a:lnTo>
                  <a:pt x="3733" y="27684"/>
                </a:lnTo>
                <a:lnTo>
                  <a:pt x="4831" y="26699"/>
                </a:lnTo>
                <a:lnTo>
                  <a:pt x="5534" y="26256"/>
                </a:lnTo>
                <a:lnTo>
                  <a:pt x="6105" y="25911"/>
                </a:lnTo>
                <a:lnTo>
                  <a:pt x="53894" y="1330"/>
                </a:lnTo>
                <a:lnTo>
                  <a:pt x="54465" y="1034"/>
                </a:lnTo>
                <a:lnTo>
                  <a:pt x="55168" y="788"/>
                </a:lnTo>
                <a:lnTo>
                  <a:pt x="56749" y="344"/>
                </a:lnTo>
                <a:lnTo>
                  <a:pt x="58330" y="98"/>
                </a:lnTo>
                <a:close/>
              </a:path>
            </a:pathLst>
          </a:custGeom>
          <a:gradFill flip="none" rotWithShape="1">
            <a:gsLst>
              <a:gs pos="0">
                <a:schemeClr val="accent1">
                  <a:shade val="67500"/>
                  <a:satMod val="115000"/>
                </a:schemeClr>
              </a:gs>
              <a:gs pos="96629">
                <a:srgbClr val="FFC000"/>
              </a:gs>
              <a:gs pos="59000">
                <a:schemeClr val="accent1">
                  <a:shade val="100000"/>
                  <a:satMod val="115000"/>
                </a:schemeClr>
              </a:gs>
            </a:gsLst>
            <a:lin ang="8100000" scaled="1"/>
            <a:tileRect/>
          </a:gradFill>
          <a:ln>
            <a:noFill/>
          </a:ln>
          <a:effectLst/>
        </p:spPr>
        <p:txBody>
          <a:bodyPr/>
          <a:lstStyle/>
          <a:p>
            <a:endParaRPr lang="en-US"/>
          </a:p>
        </p:txBody>
      </p:sp>
      <p:sp>
        <p:nvSpPr>
          <p:cNvPr id="10" name="Text Placeholder 4">
            <a:extLst>
              <a:ext uri="{FF2B5EF4-FFF2-40B4-BE49-F238E27FC236}">
                <a16:creationId xmlns:a16="http://schemas.microsoft.com/office/drawing/2014/main" id="{43FC6808-B7A3-6309-C667-2422D9AFEE45}"/>
              </a:ext>
            </a:extLst>
          </p:cNvPr>
          <p:cNvSpPr txBox="1">
            <a:spLocks/>
          </p:cNvSpPr>
          <p:nvPr/>
        </p:nvSpPr>
        <p:spPr>
          <a:xfrm>
            <a:off x="653878" y="2058261"/>
            <a:ext cx="4553055" cy="2049081"/>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200" kern="1200" baseline="0">
                <a:solidFill>
                  <a:schemeClr val="bg1"/>
                </a:solidFill>
                <a:latin typeface="+mn-lt"/>
                <a:ea typeface="+mn-ea"/>
                <a:cs typeface="+mn-cs"/>
              </a:defRPr>
            </a:lvl1pPr>
            <a:lvl2pPr marL="163703" indent="0" algn="l" defTabSz="914400" rtl="0" eaLnBrk="1" latinLnBrk="0" hangingPunct="1">
              <a:buNone/>
              <a:defRPr sz="2400" kern="1200">
                <a:solidFill>
                  <a:schemeClr val="tx1"/>
                </a:solidFill>
                <a:latin typeface="+mn-lt"/>
                <a:ea typeface="+mn-ea"/>
                <a:cs typeface="+mn-cs"/>
              </a:defRPr>
            </a:lvl2pPr>
            <a:lvl3pPr marL="347663" indent="0" algn="l" defTabSz="914400" rtl="0" eaLnBrk="1" latinLnBrk="0" hangingPunct="1">
              <a:buNone/>
              <a:defRPr sz="2000" kern="1200">
                <a:solidFill>
                  <a:schemeClr val="tx1"/>
                </a:solidFill>
                <a:latin typeface="+mn-lt"/>
                <a:ea typeface="+mn-ea"/>
                <a:cs typeface="+mn-cs"/>
              </a:defRPr>
            </a:lvl3pPr>
            <a:lvl4pPr marL="512064" indent="0" algn="l" defTabSz="914400" rtl="0" eaLnBrk="1" latinLnBrk="0" hangingPunct="1">
              <a:buNone/>
              <a:defRPr sz="1800" kern="1200">
                <a:solidFill>
                  <a:schemeClr val="tx1"/>
                </a:solidFill>
                <a:latin typeface="+mn-lt"/>
                <a:ea typeface="+mn-ea"/>
                <a:cs typeface="+mn-cs"/>
              </a:defRPr>
            </a:lvl4pPr>
            <a:lvl5pPr marL="0" indent="0" algn="l" defTabSz="914400" rtl="0" eaLnBrk="1" latinLnBrk="0" hangingPunct="1">
              <a:buFont typeface="Arial" panose="020B0604020202020204" pitchFamily="34" charset="0"/>
              <a:buNone/>
              <a:defRPr sz="2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Thank You!</a:t>
            </a:r>
          </a:p>
          <a:p>
            <a:endParaRPr lang="en-US" dirty="0"/>
          </a:p>
          <a:p>
            <a:r>
              <a:rPr lang="en-US" dirty="0"/>
              <a:t>Contact:</a:t>
            </a:r>
          </a:p>
          <a:p>
            <a:endParaRPr lang="en-US" sz="1600" dirty="0"/>
          </a:p>
          <a:p>
            <a:r>
              <a:rPr lang="en-US" dirty="0"/>
              <a:t>Ashley Walser</a:t>
            </a:r>
          </a:p>
          <a:p>
            <a:r>
              <a:rPr lang="en-US" dirty="0">
                <a:effectLst/>
                <a:latin typeface="Helvetica Neue" panose="02000503000000020004" pitchFamily="2" charset="0"/>
              </a:rPr>
              <a:t>ashrock4420@gmail.com</a:t>
            </a:r>
          </a:p>
        </p:txBody>
      </p:sp>
    </p:spTree>
    <p:extLst>
      <p:ext uri="{BB962C8B-B14F-4D97-AF65-F5344CB8AC3E}">
        <p14:creationId xmlns:p14="http://schemas.microsoft.com/office/powerpoint/2010/main" val="3053313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9F5B246D5BF4418A8315C73B2F702D" ma:contentTypeVersion="20" ma:contentTypeDescription="Create a new document." ma:contentTypeScope="" ma:versionID="80b7cfdb2a976778267ac91022aa8dab">
  <xsd:schema xmlns:xsd="http://www.w3.org/2001/XMLSchema" xmlns:xs="http://www.w3.org/2001/XMLSchema" xmlns:p="http://schemas.microsoft.com/office/2006/metadata/properties" xmlns:ns2="4bd0c4ee-524c-456b-8217-b8773b6e2f53" xmlns:ns3="30890009-8533-4343-be1c-3f3ab4f22158" targetNamespace="http://schemas.microsoft.com/office/2006/metadata/properties" ma:root="true" ma:fieldsID="c0d2133691bd3a1cc064a1e50d04f649" ns2:_="" ns3:_="">
    <xsd:import namespace="4bd0c4ee-524c-456b-8217-b8773b6e2f53"/>
    <xsd:import namespace="30890009-8533-4343-be1c-3f3ab4f221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d0c4ee-524c-456b-8217-b8773b6e2f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a39a181-a716-4651-8076-fca509a1e1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890009-8533-4343-be1c-3f3ab4f2215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f2851fc-6272-4375-8e2e-cfe46e18c0ba}" ma:internalName="TaxCatchAll" ma:showField="CatchAllData" ma:web="30890009-8533-4343-be1c-3f3ab4f221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d0c4ee-524c-456b-8217-b8773b6e2f53">
      <Terms xmlns="http://schemas.microsoft.com/office/infopath/2007/PartnerControls"/>
    </lcf76f155ced4ddcb4097134ff3c332f>
    <TaxCatchAll xmlns="30890009-8533-4343-be1c-3f3ab4f22158" xsi:nil="true"/>
  </documentManagement>
</p:properties>
</file>

<file path=customXml/itemProps1.xml><?xml version="1.0" encoding="utf-8"?>
<ds:datastoreItem xmlns:ds="http://schemas.openxmlformats.org/officeDocument/2006/customXml" ds:itemID="{E6F63182-B8CA-44E6-8308-0E0799AF28A0}">
  <ds:schemaRefs>
    <ds:schemaRef ds:uri="30890009-8533-4343-be1c-3f3ab4f22158"/>
    <ds:schemaRef ds:uri="4bd0c4ee-524c-456b-8217-b8773b6e2f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C34594-46A8-4AB6-AC0C-6A815B5F0F94}">
  <ds:schemaRefs>
    <ds:schemaRef ds:uri="http://schemas.microsoft.com/sharepoint/v3/contenttype/forms"/>
  </ds:schemaRefs>
</ds:datastoreItem>
</file>

<file path=customXml/itemProps3.xml><?xml version="1.0" encoding="utf-8"?>
<ds:datastoreItem xmlns:ds="http://schemas.openxmlformats.org/officeDocument/2006/customXml" ds:itemID="{59D1DF74-34F1-44D2-A693-9E40DB5B89B4}">
  <ds:schemaRefs>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http://schemas.openxmlformats.org/package/2006/metadata/core-properties"/>
    <ds:schemaRef ds:uri="30890009-8533-4343-be1c-3f3ab4f22158"/>
    <ds:schemaRef ds:uri="4bd0c4ee-524c-456b-8217-b8773b6e2f53"/>
  </ds:schemaRefs>
</ds:datastoreItem>
</file>

<file path=docProps/app.xml><?xml version="1.0" encoding="utf-8"?>
<Properties xmlns="http://schemas.openxmlformats.org/officeDocument/2006/extended-properties" xmlns:vt="http://schemas.openxmlformats.org/officeDocument/2006/docPropsVTypes">
  <TotalTime>44</TotalTime>
  <Words>651</Words>
  <Application>Microsoft Office PowerPoint</Application>
  <PresentationFormat>Widescreen</PresentationFormat>
  <Paragraphs>108</Paragraphs>
  <Slides>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Aptos</vt:lpstr>
      <vt:lpstr>Aptos Display</vt:lpstr>
      <vt:lpstr>Arial</vt:lpstr>
      <vt:lpstr>Calibri</vt:lpstr>
      <vt:lpstr>Helvetica Neue</vt:lpstr>
      <vt:lpstr>Nunito ExtraBold</vt:lpstr>
      <vt:lpstr>Univers for BP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Tesfaye</dc:creator>
  <cp:lastModifiedBy>Jaclyn Brooks</cp:lastModifiedBy>
  <cp:revision>3</cp:revision>
  <dcterms:created xsi:type="dcterms:W3CDTF">2024-08-16T18:17:23Z</dcterms:created>
  <dcterms:modified xsi:type="dcterms:W3CDTF">2024-10-22T16:46:02Z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0x010100DF9F5B246D5BF4418A8315C73B2F702D</vt:lpwstr>
  </property>
</Properties>
</file>